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310" r:id="rId2"/>
    <p:sldId id="259" r:id="rId3"/>
    <p:sldId id="262" r:id="rId4"/>
    <p:sldId id="263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27" r:id="rId13"/>
    <p:sldId id="328" r:id="rId14"/>
    <p:sldId id="329" r:id="rId15"/>
    <p:sldId id="330" r:id="rId16"/>
    <p:sldId id="318" r:id="rId17"/>
    <p:sldId id="321" r:id="rId18"/>
    <p:sldId id="322" r:id="rId19"/>
    <p:sldId id="320" r:id="rId20"/>
    <p:sldId id="331" r:id="rId21"/>
    <p:sldId id="332" r:id="rId22"/>
    <p:sldId id="323" r:id="rId23"/>
    <p:sldId id="326" r:id="rId24"/>
    <p:sldId id="267" r:id="rId25"/>
    <p:sldId id="324" r:id="rId26"/>
    <p:sldId id="268" r:id="rId27"/>
    <p:sldId id="325" r:id="rId28"/>
  </p:sldIdLst>
  <p:sldSz cx="9144000" cy="5143500" type="screen16x9"/>
  <p:notesSz cx="6858000" cy="9144000"/>
  <p:embeddedFontLst>
    <p:embeddedFont>
      <p:font typeface="Do Hyeon" panose="020B0604020202020204" charset="-127"/>
      <p:regular r:id="rId30"/>
    </p:embeddedFont>
    <p:embeddedFont>
      <p:font typeface="Bebas Neue" panose="020B0606020202050201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Didact Gothic" panose="000005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977194E-4707-4FF2-BA20-7217AD987CFF}">
          <p14:sldIdLst>
            <p14:sldId id="310"/>
          </p14:sldIdLst>
        </p14:section>
        <p14:section name="Untitled Section" id="{4B47F4F7-4FEB-40B1-A4DD-04C34E5B1B52}">
          <p14:sldIdLst>
            <p14:sldId id="259"/>
            <p14:sldId id="262"/>
            <p14:sldId id="263"/>
            <p14:sldId id="311"/>
            <p14:sldId id="312"/>
            <p14:sldId id="313"/>
            <p14:sldId id="314"/>
            <p14:sldId id="315"/>
            <p14:sldId id="316"/>
            <p14:sldId id="317"/>
            <p14:sldId id="327"/>
            <p14:sldId id="328"/>
            <p14:sldId id="329"/>
          </p14:sldIdLst>
        </p14:section>
        <p14:section name="Untitled Section" id="{F62FA1F0-F872-4600-B012-4340841CF328}">
          <p14:sldIdLst>
            <p14:sldId id="330"/>
            <p14:sldId id="318"/>
            <p14:sldId id="321"/>
            <p14:sldId id="322"/>
            <p14:sldId id="320"/>
            <p14:sldId id="331"/>
            <p14:sldId id="332"/>
            <p14:sldId id="323"/>
            <p14:sldId id="326"/>
            <p14:sldId id="267"/>
            <p14:sldId id="324"/>
            <p14:sldId id="268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i quy" initials="bq" lastIdx="2" clrIdx="0">
    <p:extLst>
      <p:ext uri="{19B8F6BF-5375-455C-9EA6-DF929625EA0E}">
        <p15:presenceInfo xmlns:p15="http://schemas.microsoft.com/office/powerpoint/2012/main" userId="bui qu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1B397F-47F1-4039-BFCD-94D543E63302}">
  <a:tblStyle styleId="{A91B397F-47F1-4039-BFCD-94D543E63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de839ad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de839ad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7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61" r:id="rId4"/>
    <p:sldLayoutId id="2147483663" r:id="rId5"/>
    <p:sldLayoutId id="2147483668" r:id="rId6"/>
    <p:sldLayoutId id="2147483670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0DEA8-C1DE-F354-82AE-16EF2EB79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E3CD5-FC1D-8E38-C1A5-D522C04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" y="229796"/>
            <a:ext cx="682800" cy="684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BC96F-633C-39B9-5A80-0BFA310DDB0A}"/>
              </a:ext>
            </a:extLst>
          </p:cNvPr>
          <p:cNvSpPr txBox="1"/>
          <p:nvPr/>
        </p:nvSpPr>
        <p:spPr>
          <a:xfrm>
            <a:off x="900998" y="229796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CB06D-739F-8E63-9A09-E7553A41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84" y="229796"/>
            <a:ext cx="636443" cy="6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EFC98-CA17-24FE-1027-7D52EB7A9740}"/>
              </a:ext>
            </a:extLst>
          </p:cNvPr>
          <p:cNvSpPr txBox="1"/>
          <p:nvPr/>
        </p:nvSpPr>
        <p:spPr>
          <a:xfrm>
            <a:off x="2286000" y="93768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 MÔN CƠ ĐIỆN TỬ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1F38-D946-844D-55D7-DECD0CD50457}"/>
              </a:ext>
            </a:extLst>
          </p:cNvPr>
          <p:cNvSpPr txBox="1"/>
          <p:nvPr/>
        </p:nvSpPr>
        <p:spPr>
          <a:xfrm>
            <a:off x="2286000" y="1512122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EA5C1-D4E4-F06A-DE94-38A47FAE4D17}"/>
              </a:ext>
            </a:extLst>
          </p:cNvPr>
          <p:cNvSpPr txBox="1"/>
          <p:nvPr/>
        </p:nvSpPr>
        <p:spPr>
          <a:xfrm>
            <a:off x="2286000" y="19634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23044-5620-57B1-17A5-6BEFCA6712F5}"/>
              </a:ext>
            </a:extLst>
          </p:cNvPr>
          <p:cNvSpPr txBox="1"/>
          <p:nvPr/>
        </p:nvSpPr>
        <p:spPr>
          <a:xfrm>
            <a:off x="408709" y="2258011"/>
            <a:ext cx="8437418" cy="1090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CỨU, THIẾT KẾ, CHẾ TẠO ROBOT DELTA PHÂN LOẠI SẢN PHẨM</a:t>
            </a:r>
            <a:endParaRPr lang="en-US" sz="23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74E7CB8-5525-4916-9098-A019F2866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39258"/>
              </p:ext>
            </p:extLst>
          </p:nvPr>
        </p:nvGraphicFramePr>
        <p:xfrm>
          <a:off x="4590847" y="3509882"/>
          <a:ext cx="4131758" cy="1403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4376">
                  <a:extLst>
                    <a:ext uri="{9D8B030D-6E8A-4147-A177-3AD203B41FA5}">
                      <a16:colId xmlns:a16="http://schemas.microsoft.com/office/drawing/2014/main" val="349462092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84058288"/>
                    </a:ext>
                  </a:extLst>
                </a:gridCol>
                <a:gridCol w="1239982">
                  <a:extLst>
                    <a:ext uri="{9D8B030D-6E8A-4147-A177-3AD203B41FA5}">
                      <a16:colId xmlns:a16="http://schemas.microsoft.com/office/drawing/2014/main" val="928176179"/>
                    </a:ext>
                  </a:extLst>
                </a:gridCol>
              </a:tblGrid>
              <a:tr h="336042">
                <a:tc>
                  <a:txBody>
                    <a:bodyPr/>
                    <a:lstStyle/>
                    <a:p>
                      <a:r>
                        <a:rPr lang="en-US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</a:t>
                      </a:r>
                      <a:r>
                        <a:rPr lang="vi-VN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Th.S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181626"/>
                  </a:ext>
                </a:extLst>
              </a:tr>
              <a:tr h="395696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SVTH</a:t>
                      </a:r>
                      <a:r>
                        <a:rPr lang="vi-VN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Quý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1814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20558"/>
                  </a:ext>
                </a:extLst>
              </a:tr>
              <a:tr h="336042"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Hữu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29782"/>
                  </a:ext>
                </a:extLst>
              </a:tr>
              <a:tr h="336042"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Hiệp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1814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67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8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EA58B-5AD4-000D-10FA-D3EAE9176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smtClean="0"/>
              <a:t>10</a:t>
            </a:fld>
            <a:endParaRPr lang="en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3A801-3AA2-B236-3FBE-660E63E85F5A}"/>
              </a:ext>
            </a:extLst>
          </p:cNvPr>
          <p:cNvSpPr txBox="1"/>
          <p:nvPr/>
        </p:nvSpPr>
        <p:spPr>
          <a:xfrm>
            <a:off x="360218" y="15657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CEF33301-3753-AA02-95B0-09DD4B283907}"/>
              </a:ext>
            </a:extLst>
          </p:cNvPr>
          <p:cNvSpPr txBox="1">
            <a:spLocks/>
          </p:cNvSpPr>
          <p:nvPr/>
        </p:nvSpPr>
        <p:spPr>
          <a:xfrm>
            <a:off x="290345" y="663765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9817C-4FB0-33DE-5F96-44A8CC44EBD6}"/>
              </a:ext>
            </a:extLst>
          </p:cNvPr>
          <p:cNvSpPr txBox="1"/>
          <p:nvPr/>
        </p:nvSpPr>
        <p:spPr>
          <a:xfrm>
            <a:off x="311939" y="1020416"/>
            <a:ext cx="5507125" cy="1269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hối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1kg. Ta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42A8B-F71A-B3DF-3BA9-6FFF9A6F1FCB}"/>
                  </a:ext>
                </a:extLst>
              </p:cNvPr>
              <p:cNvSpPr txBox="1"/>
              <p:nvPr/>
            </p:nvSpPr>
            <p:spPr>
              <a:xfrm>
                <a:off x="-588818" y="1653940"/>
                <a:ext cx="6189518" cy="74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0150" indent="-2857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g.L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g.S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(1 + 0,2 + 0,3). 9,8. 0,3 + 0,3. 9,8. 0,13 = 4,79</a:t>
                </a:r>
                <a:r>
                  <a:rPr lang="en-US" sz="15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42A8B-F71A-B3DF-3BA9-6FFF9A6F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8818" y="1653940"/>
                <a:ext cx="6189518" cy="743345"/>
              </a:xfrm>
              <a:prstGeom prst="rect">
                <a:avLst/>
              </a:prstGeom>
              <a:blipFill>
                <a:blip r:embed="rId2"/>
                <a:stretch>
                  <a:fillRect r="-295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4EEF631-D97E-16FD-AB4C-2F74602CAFB5}"/>
              </a:ext>
            </a:extLst>
          </p:cNvPr>
          <p:cNvSpPr txBox="1"/>
          <p:nvPr/>
        </p:nvSpPr>
        <p:spPr>
          <a:xfrm>
            <a:off x="-323159" y="2394553"/>
            <a:ext cx="2049089" cy="32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4154F-D86C-125C-C446-E4CD581D2C53}"/>
                  </a:ext>
                </a:extLst>
              </p:cNvPr>
              <p:cNvSpPr txBox="1"/>
              <p:nvPr/>
            </p:nvSpPr>
            <p:spPr>
              <a:xfrm>
                <a:off x="580510" y="2727257"/>
                <a:ext cx="4866408" cy="327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tải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m</a:t>
                </a:r>
                <a:r>
                  <a:rPr lang="en-US" sz="15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1kg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4154F-D86C-125C-C446-E4CD581D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10" y="2727257"/>
                <a:ext cx="4866408" cy="327141"/>
              </a:xfrm>
              <a:prstGeom prst="rect">
                <a:avLst/>
              </a:prstGeom>
              <a:blipFill>
                <a:blip r:embed="rId3"/>
                <a:stretch>
                  <a:fillRect l="-375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9C3EBD-BCD5-956D-FD73-0AF1CBAE92A3}"/>
                  </a:ext>
                </a:extLst>
              </p:cNvPr>
              <p:cNvSpPr txBox="1"/>
              <p:nvPr/>
            </p:nvSpPr>
            <p:spPr>
              <a:xfrm>
                <a:off x="580855" y="3068688"/>
                <a:ext cx="4866408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tấm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đế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mđdđ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200g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9C3EBD-BCD5-956D-FD73-0AF1CBAE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55" y="3068688"/>
                <a:ext cx="4866408" cy="322652"/>
              </a:xfrm>
              <a:prstGeom prst="rect">
                <a:avLst/>
              </a:prstGeom>
              <a:blipFill>
                <a:blip r:embed="rId4"/>
                <a:stretch>
                  <a:fillRect l="-375"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81F90B-2012-B3DE-D02C-EFAC23F5C052}"/>
                  </a:ext>
                </a:extLst>
              </p:cNvPr>
              <p:cNvSpPr txBox="1"/>
              <p:nvPr/>
            </p:nvSpPr>
            <p:spPr>
              <a:xfrm>
                <a:off x="576638" y="3388090"/>
                <a:ext cx="345088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gia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g= 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9,8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81F90B-2012-B3DE-D02C-EFAC23F5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8" y="3388090"/>
                <a:ext cx="3450880" cy="323165"/>
              </a:xfrm>
              <a:prstGeom prst="rect">
                <a:avLst/>
              </a:prstGeom>
              <a:blipFill>
                <a:blip r:embed="rId5"/>
                <a:stretch>
                  <a:fillRect l="-530"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065DBE-D50D-55EA-BE9A-F218C02583AA}"/>
                  </a:ext>
                </a:extLst>
              </p:cNvPr>
              <p:cNvSpPr txBox="1"/>
              <p:nvPr/>
            </p:nvSpPr>
            <p:spPr>
              <a:xfrm>
                <a:off x="592285" y="3735777"/>
                <a:ext cx="3450881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300g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065DBE-D50D-55EA-BE9A-F218C0258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3735777"/>
                <a:ext cx="3450881" cy="322652"/>
              </a:xfrm>
              <a:prstGeom prst="rect">
                <a:avLst/>
              </a:prstGeom>
              <a:blipFill>
                <a:blip r:embed="rId6"/>
                <a:stretch>
                  <a:fillRect l="-530" t="-3774" r="-353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7121C6-9935-0E63-9D24-278EA9ACF3F8}"/>
                  </a:ext>
                </a:extLst>
              </p:cNvPr>
              <p:cNvSpPr txBox="1"/>
              <p:nvPr/>
            </p:nvSpPr>
            <p:spPr>
              <a:xfrm>
                <a:off x="592285" y="4104775"/>
                <a:ext cx="4866408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300g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7121C6-9935-0E63-9D24-278EA9AC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4104775"/>
                <a:ext cx="4866408" cy="322652"/>
              </a:xfrm>
              <a:prstGeom prst="rect">
                <a:avLst/>
              </a:prstGeom>
              <a:blipFill>
                <a:blip r:embed="rId7"/>
                <a:stretch>
                  <a:fillRect l="-376"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4F89-3848-28CB-6347-FF8B460ED3ED}"/>
                  </a:ext>
                </a:extLst>
              </p:cNvPr>
              <p:cNvSpPr txBox="1"/>
              <p:nvPr/>
            </p:nvSpPr>
            <p:spPr>
              <a:xfrm>
                <a:off x="592285" y="4441717"/>
                <a:ext cx="607140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5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tâm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L. S = 130mm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4F89-3848-28CB-6347-FF8B460ED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4441717"/>
                <a:ext cx="6071405" cy="323165"/>
              </a:xfrm>
              <a:prstGeom prst="rect">
                <a:avLst/>
              </a:prstGeom>
              <a:blipFill>
                <a:blip r:embed="rId8"/>
                <a:stretch>
                  <a:fillRect l="-301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38D56E12-A2DE-22AC-9B5D-25982AC5E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59" y="1550376"/>
            <a:ext cx="2946046" cy="26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456AA-1372-C87D-25C2-CC2C80CE4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/>
              <a:t>11</a:t>
            </a:fld>
            <a:endParaRPr lang="en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BBFEA-BBFC-212A-89EF-52E617E927D9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D33BE19E-7CC8-57F4-FEAD-38296F9F4439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EF802-F007-09B9-3694-DFF3852A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84" y="1103184"/>
            <a:ext cx="2743200" cy="2622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62D65-BEEE-7A75-47AF-D456469034C6}"/>
                  </a:ext>
                </a:extLst>
              </p:cNvPr>
              <p:cNvSpPr txBox="1"/>
              <p:nvPr/>
            </p:nvSpPr>
            <p:spPr>
              <a:xfrm>
                <a:off x="360217" y="1225419"/>
                <a:ext cx="5683828" cy="13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ốc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gắp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thả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60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phút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Do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 chu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kì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gắp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thả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1s.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Gọi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θ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góc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quay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thiên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qua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phỏng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2D ta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θ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138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như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62D65-BEEE-7A75-47AF-D45646903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225419"/>
                <a:ext cx="5683828" cy="1346331"/>
              </a:xfrm>
              <a:prstGeom prst="rect">
                <a:avLst/>
              </a:prstGeom>
              <a:blipFill>
                <a:blip r:embed="rId3"/>
                <a:stretch>
                  <a:fillRect l="-107" r="-322" b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2885-1C4E-63FA-6DC9-FBA19342D3C3}"/>
                  </a:ext>
                </a:extLst>
              </p:cNvPr>
              <p:cNvSpPr txBox="1"/>
              <p:nvPr/>
            </p:nvSpPr>
            <p:spPr>
              <a:xfrm>
                <a:off x="1198418" y="2181210"/>
                <a:ext cx="4572000" cy="498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360.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.60=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2. 138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360.1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.60=46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𝑅𝑃𝑀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2885-1C4E-63FA-6DC9-FBA19342D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418" y="2181210"/>
                <a:ext cx="4572000" cy="498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B8289-C43A-562F-9526-50E81D86E2A0}"/>
                  </a:ext>
                </a:extLst>
              </p:cNvPr>
              <p:cNvSpPr txBox="1"/>
              <p:nvPr/>
            </p:nvSpPr>
            <p:spPr>
              <a:xfrm>
                <a:off x="393122" y="2679677"/>
                <a:ext cx="5618017" cy="398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thiểu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.2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=4,79.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46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.2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≈23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B8289-C43A-562F-9526-50E81D86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22" y="2679677"/>
                <a:ext cx="5618017" cy="398314"/>
              </a:xfrm>
              <a:prstGeom prst="rect">
                <a:avLst/>
              </a:prstGeom>
              <a:blipFill>
                <a:blip r:embed="rId5"/>
                <a:stretch>
                  <a:fillRect l="-108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4C943-B418-C8E6-3AC3-22EE55F71913}"/>
                  </a:ext>
                </a:extLst>
              </p:cNvPr>
              <p:cNvSpPr txBox="1"/>
              <p:nvPr/>
            </p:nvSpPr>
            <p:spPr>
              <a:xfrm>
                <a:off x="382730" y="3103867"/>
                <a:ext cx="5628409" cy="84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hiệu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bánh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răng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h𝑠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=0,9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𝑐𝑡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0,9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0,9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26 W</a:t>
                </a:r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4C943-B418-C8E6-3AC3-22EE55F71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0" y="3103867"/>
                <a:ext cx="5628409" cy="847348"/>
              </a:xfrm>
              <a:prstGeom prst="rect">
                <a:avLst/>
              </a:prstGeom>
              <a:blipFill>
                <a:blip r:embed="rId6"/>
                <a:stretch>
                  <a:fillRect l="-217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AE5BF8-DC52-D3C1-4AB8-D4D331845CE8}"/>
                  </a:ext>
                </a:extLst>
              </p:cNvPr>
              <p:cNvSpPr txBox="1"/>
              <p:nvPr/>
            </p:nvSpPr>
            <p:spPr>
              <a:xfrm>
                <a:off x="382730" y="3984835"/>
                <a:ext cx="8603259" cy="1064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hóm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AC Servo Panasonic Minas A4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100W.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omen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0,95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momen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4,79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=&gt;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tỉ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nhỏ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0.95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4,79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hóm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chọn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hộp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tỉ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1:12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AE5BF8-DC52-D3C1-4AB8-D4D33184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0" y="3984835"/>
                <a:ext cx="8603259" cy="1064009"/>
              </a:xfrm>
              <a:prstGeom prst="rect">
                <a:avLst/>
              </a:prstGeom>
              <a:blipFill>
                <a:blip r:embed="rId7"/>
                <a:stretch>
                  <a:fillRect l="-142" t="-1149" r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2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83A3F-A147-C76B-58DE-34F0FB2B2355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6" name="Google Shape;1211;p43">
            <a:extLst>
              <a:ext uri="{FF2B5EF4-FFF2-40B4-BE49-F238E27FC236}">
                <a16:creationId xmlns:a16="http://schemas.microsoft.com/office/drawing/2014/main" id="{43E0E9AB-83AD-6D19-8CDD-D423D2AF13A7}"/>
              </a:ext>
            </a:extLst>
          </p:cNvPr>
          <p:cNvSpPr txBox="1">
            <a:spLocks/>
          </p:cNvSpPr>
          <p:nvPr/>
        </p:nvSpPr>
        <p:spPr>
          <a:xfrm>
            <a:off x="90055" y="805656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AC416-98A5-98CE-3290-72B59F9C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45" y="2319393"/>
            <a:ext cx="2714617" cy="2708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5347C0-2BE7-3102-BE24-C1768C4BAD59}"/>
                  </a:ext>
                </a:extLst>
              </p:cNvPr>
              <p:cNvSpPr txBox="1"/>
              <p:nvPr/>
            </p:nvSpPr>
            <p:spPr>
              <a:xfrm>
                <a:off x="-541097" y="1237428"/>
                <a:ext cx="3872181" cy="1006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tabLst>
                    <a:tab pos="3014980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𝐿𝑐𝑜𝑠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𝐿𝑠𝑖𝑛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5347C0-2BE7-3102-BE24-C1768C4BA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097" y="1237428"/>
                <a:ext cx="3872181" cy="1006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C14E6-320D-689A-BF6E-BF9ECF7D0F98}"/>
                  </a:ext>
                </a:extLst>
              </p:cNvPr>
              <p:cNvSpPr txBox="1"/>
              <p:nvPr/>
            </p:nvSpPr>
            <p:spPr>
              <a:xfrm>
                <a:off x="3460986" y="1233714"/>
                <a:ext cx="2872290" cy="1132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𝐿𝑐𝑜𝑠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𝐿𝑐𝑜𝑠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𝐿𝑠𝑖𝑛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2 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C14E6-320D-689A-BF6E-BF9ECF7D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86" y="1233714"/>
                <a:ext cx="2872290" cy="1132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83FFA8-037F-AD05-C4FE-F0DB73CC8FBA}"/>
                  </a:ext>
                </a:extLst>
              </p:cNvPr>
              <p:cNvSpPr txBox="1"/>
              <p:nvPr/>
            </p:nvSpPr>
            <p:spPr>
              <a:xfrm>
                <a:off x="-541097" y="2172705"/>
                <a:ext cx="3937001" cy="1205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tabLst>
                    <a:tab pos="3014980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𝐿𝑐𝑜𝑠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𝐿𝑐𝑜𝑠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𝐿𝑠𝑖𝑛</m:t>
                            </m:r>
                            <m:sSub>
                              <m:sSub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3. 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83FFA8-037F-AD05-C4FE-F0DB73CC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097" y="2172705"/>
                <a:ext cx="3937001" cy="1205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E6CEB-942E-B77B-460E-4CA4CC68512B}"/>
                  </a:ext>
                </a:extLst>
              </p:cNvPr>
              <p:cNvSpPr txBox="1"/>
              <p:nvPr/>
            </p:nvSpPr>
            <p:spPr>
              <a:xfrm>
                <a:off x="-537029" y="3561686"/>
                <a:ext cx="4840514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E6CEB-942E-B77B-460E-4CA4CC68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029" y="3561686"/>
                <a:ext cx="4840514" cy="322332"/>
              </a:xfrm>
              <a:prstGeom prst="rect">
                <a:avLst/>
              </a:prstGeom>
              <a:blipFill>
                <a:blip r:embed="rId6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ED6586-BD72-1FE8-768A-3C69EADC06D9}"/>
                  </a:ext>
                </a:extLst>
              </p:cNvPr>
              <p:cNvSpPr txBox="1"/>
              <p:nvPr/>
            </p:nvSpPr>
            <p:spPr>
              <a:xfrm>
                <a:off x="361400" y="3943886"/>
                <a:ext cx="4840514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ED6586-BD72-1FE8-768A-3C69EADC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0" y="3943886"/>
                <a:ext cx="4840514" cy="323165"/>
              </a:xfrm>
              <a:prstGeom prst="rect">
                <a:avLst/>
              </a:prstGeom>
              <a:blipFill>
                <a:blip r:embed="rId7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D9B853-2A44-CA99-02A4-1F5AF4556263}"/>
                  </a:ext>
                </a:extLst>
              </p:cNvPr>
              <p:cNvSpPr txBox="1"/>
              <p:nvPr/>
            </p:nvSpPr>
            <p:spPr>
              <a:xfrm>
                <a:off x="-537029" y="4306382"/>
                <a:ext cx="4840514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D9B853-2A44-CA99-02A4-1F5AF455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029" y="4306382"/>
                <a:ext cx="4840514" cy="322332"/>
              </a:xfrm>
              <a:prstGeom prst="rect">
                <a:avLst/>
              </a:prstGeom>
              <a:blipFill>
                <a:blip r:embed="rId8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94951-C050-0957-D268-5F3EB03C7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smtClean="0"/>
              <a:t>13</a:t>
            </a:fld>
            <a:endParaRPr lang="en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055C1-E6F2-7593-3260-CF536098331F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B0A04D10-2259-B49A-E521-3161B3575ED1}"/>
              </a:ext>
            </a:extLst>
          </p:cNvPr>
          <p:cNvSpPr txBox="1">
            <a:spLocks/>
          </p:cNvSpPr>
          <p:nvPr/>
        </p:nvSpPr>
        <p:spPr>
          <a:xfrm>
            <a:off x="90055" y="805656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92F16-71E0-ED33-0058-DF57A582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40" y="1342656"/>
            <a:ext cx="3286942" cy="3279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6DE6D-6CB0-6F5E-AFC6-0BA80B7950F9}"/>
              </a:ext>
            </a:extLst>
          </p:cNvPr>
          <p:cNvSpPr txBox="1"/>
          <p:nvPr/>
        </p:nvSpPr>
        <p:spPr>
          <a:xfrm>
            <a:off x="418882" y="1342656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6CDE10-BCF9-86B4-06C1-124A6268BEEE}"/>
                  </a:ext>
                </a:extLst>
              </p:cNvPr>
              <p:cNvSpPr txBox="1"/>
              <p:nvPr/>
            </p:nvSpPr>
            <p:spPr>
              <a:xfrm>
                <a:off x="-467438" y="1650433"/>
                <a:ext cx="2307668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6CDE10-BCF9-86B4-06C1-124A6268B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7438" y="1650433"/>
                <a:ext cx="2307668" cy="322652"/>
              </a:xfrm>
              <a:prstGeom prst="rect">
                <a:avLst/>
              </a:prstGeom>
              <a:blipFill>
                <a:blip r:embed="rId3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8D0AB-E87E-CEEC-BA3A-CF5E99991F33}"/>
                  </a:ext>
                </a:extLst>
              </p:cNvPr>
              <p:cNvSpPr txBox="1"/>
              <p:nvPr/>
            </p:nvSpPr>
            <p:spPr>
              <a:xfrm>
                <a:off x="-465407" y="1981319"/>
                <a:ext cx="2272752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68D0AB-E87E-CEEC-BA3A-CF5E9999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407" y="1981319"/>
                <a:ext cx="2272752" cy="322652"/>
              </a:xfrm>
              <a:prstGeom prst="rect">
                <a:avLst/>
              </a:prstGeom>
              <a:blipFill>
                <a:blip r:embed="rId4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24B614-5255-5201-9259-D914F268C603}"/>
                  </a:ext>
                </a:extLst>
              </p:cNvPr>
              <p:cNvSpPr txBox="1"/>
              <p:nvPr/>
            </p:nvSpPr>
            <p:spPr>
              <a:xfrm>
                <a:off x="-465407" y="2295137"/>
                <a:ext cx="4034637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24B614-5255-5201-9259-D914F268C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407" y="2295137"/>
                <a:ext cx="4034637" cy="322332"/>
              </a:xfrm>
              <a:prstGeom prst="rect">
                <a:avLst/>
              </a:prstGeom>
              <a:blipFill>
                <a:blip r:embed="rId5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A71DB7-75A4-606F-4199-1248B8322BFF}"/>
                  </a:ext>
                </a:extLst>
              </p:cNvPr>
              <p:cNvSpPr txBox="1"/>
              <p:nvPr/>
            </p:nvSpPr>
            <p:spPr>
              <a:xfrm>
                <a:off x="1347916" y="1671626"/>
                <a:ext cx="2307667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A71DB7-75A4-606F-4199-1248B8322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16" y="1671626"/>
                <a:ext cx="2307667" cy="322652"/>
              </a:xfrm>
              <a:prstGeom prst="rect">
                <a:avLst/>
              </a:prstGeom>
              <a:blipFill>
                <a:blip r:embed="rId6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1F9806-1BDC-9B1B-43C1-7BF0C6FCD9E6}"/>
                  </a:ext>
                </a:extLst>
              </p:cNvPr>
              <p:cNvSpPr txBox="1"/>
              <p:nvPr/>
            </p:nvSpPr>
            <p:spPr>
              <a:xfrm>
                <a:off x="1374410" y="1975426"/>
                <a:ext cx="2272752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 = 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1F9806-1BDC-9B1B-43C1-7BF0C6FC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10" y="1975426"/>
                <a:ext cx="2272752" cy="322652"/>
              </a:xfrm>
              <a:prstGeom prst="rect">
                <a:avLst/>
              </a:prstGeom>
              <a:blipFill>
                <a:blip r:embed="rId7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B7E51-AD76-18D3-225C-2EFEF5508F59}"/>
                  </a:ext>
                </a:extLst>
              </p:cNvPr>
              <p:cNvSpPr txBox="1"/>
              <p:nvPr/>
            </p:nvSpPr>
            <p:spPr>
              <a:xfrm>
                <a:off x="-453368" y="2609070"/>
                <a:ext cx="3850718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B7E51-AD76-18D3-225C-2EFEF5508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368" y="2609070"/>
                <a:ext cx="3850718" cy="322332"/>
              </a:xfrm>
              <a:prstGeom prst="rect">
                <a:avLst/>
              </a:prstGeom>
              <a:blipFill>
                <a:blip r:embed="rId8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080D906-D046-7A6C-4B72-7768B46A72FE}"/>
              </a:ext>
            </a:extLst>
          </p:cNvPr>
          <p:cNvSpPr txBox="1"/>
          <p:nvPr/>
        </p:nvSpPr>
        <p:spPr>
          <a:xfrm>
            <a:off x="2950691" y="1654151"/>
            <a:ext cx="1568528" cy="32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= 1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6B01DB-753F-2821-1806-2CAEC1B1E1B7}"/>
                  </a:ext>
                </a:extLst>
              </p:cNvPr>
              <p:cNvSpPr txBox="1"/>
              <p:nvPr/>
            </p:nvSpPr>
            <p:spPr>
              <a:xfrm>
                <a:off x="2970858" y="1978373"/>
                <a:ext cx="1982048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 = -2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6B01DB-753F-2821-1806-2CAEC1B1E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858" y="1978373"/>
                <a:ext cx="1982048" cy="322652"/>
              </a:xfrm>
              <a:prstGeom prst="rect">
                <a:avLst/>
              </a:prstGeom>
              <a:blipFill>
                <a:blip r:embed="rId9"/>
                <a:stretch>
                  <a:fillRect t="-576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7C844E-E556-1A17-0AA8-572F19A7D18F}"/>
                  </a:ext>
                </a:extLst>
              </p:cNvPr>
              <p:cNvSpPr txBox="1"/>
              <p:nvPr/>
            </p:nvSpPr>
            <p:spPr>
              <a:xfrm>
                <a:off x="-459519" y="2913562"/>
                <a:ext cx="4822370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7C844E-E556-1A17-0AA8-572F19A7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519" y="2913562"/>
                <a:ext cx="4822370" cy="322332"/>
              </a:xfrm>
              <a:prstGeom prst="rect">
                <a:avLst/>
              </a:prstGeom>
              <a:blipFill>
                <a:blip r:embed="rId10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9D2B9-9020-4FFF-54D6-BE449C1179EB}"/>
                  </a:ext>
                </a:extLst>
              </p:cNvPr>
              <p:cNvSpPr txBox="1"/>
              <p:nvPr/>
            </p:nvSpPr>
            <p:spPr>
              <a:xfrm>
                <a:off x="-430359" y="3183515"/>
                <a:ext cx="1982049" cy="450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𝑏𝑓</m:t>
                        </m:r>
                      </m:num>
                      <m:den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𝑏𝑑</m:t>
                        </m:r>
                      </m:den>
                    </m:f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9D2B9-9020-4FFF-54D6-BE449C11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359" y="3183515"/>
                <a:ext cx="1982049" cy="450444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E94BB1-4024-518B-6CAD-123A3858E74E}"/>
                  </a:ext>
                </a:extLst>
              </p:cNvPr>
              <p:cNvSpPr txBox="1"/>
              <p:nvPr/>
            </p:nvSpPr>
            <p:spPr>
              <a:xfrm>
                <a:off x="486388" y="3612911"/>
                <a:ext cx="1249898" cy="427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𝑎𝑓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𝑐𝑑</m:t>
                        </m:r>
                      </m:num>
                      <m:den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𝑏𝑑</m:t>
                        </m:r>
                      </m:den>
                    </m:f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E94BB1-4024-518B-6CAD-123A3858E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8" y="3612911"/>
                <a:ext cx="1249898" cy="427040"/>
              </a:xfrm>
              <a:prstGeom prst="rect">
                <a:avLst/>
              </a:prstGeom>
              <a:blipFill>
                <a:blip r:embed="rId12"/>
                <a:stretch>
                  <a:fillRect l="-1951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20B07-BC96-18E9-BC53-FD5322E4E0BE}"/>
                  </a:ext>
                </a:extLst>
              </p:cNvPr>
              <p:cNvSpPr txBox="1"/>
              <p:nvPr/>
            </p:nvSpPr>
            <p:spPr>
              <a:xfrm>
                <a:off x="500227" y="3994231"/>
                <a:ext cx="1508589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± </m:t>
                        </m:r>
                        <m:rad>
                          <m:radPr>
                            <m:degHide m:val="on"/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4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rad>
                      </m:num>
                      <m:den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20B07-BC96-18E9-BC53-FD5322E4E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27" y="3994231"/>
                <a:ext cx="1508589" cy="471539"/>
              </a:xfrm>
              <a:prstGeom prst="rect">
                <a:avLst/>
              </a:prstGeom>
              <a:blipFill>
                <a:blip r:embed="rId13"/>
                <a:stretch>
                  <a:fillRect l="-161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36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3A0D85-A0C7-A16D-77FC-DAA61142E679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6BF30CE8-490A-D778-5DA7-7379A4BB3442}"/>
              </a:ext>
            </a:extLst>
          </p:cNvPr>
          <p:cNvSpPr txBox="1">
            <a:spLocks/>
          </p:cNvSpPr>
          <p:nvPr/>
        </p:nvSpPr>
        <p:spPr>
          <a:xfrm>
            <a:off x="90055" y="805656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EA750D-21BB-F715-D267-B90C65709067}"/>
                  </a:ext>
                </a:extLst>
              </p:cNvPr>
              <p:cNvSpPr txBox="1"/>
              <p:nvPr/>
            </p:nvSpPr>
            <p:spPr>
              <a:xfrm>
                <a:off x="364753" y="1375611"/>
                <a:ext cx="457200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sin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0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 2, 3 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EA750D-21BB-F715-D267-B90C6570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53" y="1375611"/>
                <a:ext cx="4572000" cy="323165"/>
              </a:xfrm>
              <a:prstGeom prst="rect">
                <a:avLst/>
              </a:prstGeom>
              <a:blipFill>
                <a:blip r:embed="rId2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0016E9-889D-ADAB-0B0E-A9884BA52825}"/>
                  </a:ext>
                </a:extLst>
              </p:cNvPr>
              <p:cNvSpPr txBox="1"/>
              <p:nvPr/>
            </p:nvSpPr>
            <p:spPr>
              <a:xfrm>
                <a:off x="360217" y="1785544"/>
                <a:ext cx="1582882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2L(y + a)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0016E9-889D-ADAB-0B0E-A9884BA52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785544"/>
                <a:ext cx="1582882" cy="323165"/>
              </a:xfrm>
              <a:prstGeom prst="rect">
                <a:avLst/>
              </a:prstGeom>
              <a:blipFill>
                <a:blip r:embed="rId3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C1F9-1770-A14D-4AE1-3446470535A1}"/>
                  </a:ext>
                </a:extLst>
              </p:cNvPr>
              <p:cNvSpPr txBox="1"/>
              <p:nvPr/>
            </p:nvSpPr>
            <p:spPr>
              <a:xfrm>
                <a:off x="-527694" y="2107554"/>
                <a:ext cx="1821543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2zL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C1F9-1770-A14D-4AE1-34464705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7694" y="2107554"/>
                <a:ext cx="1821543" cy="322652"/>
              </a:xfrm>
              <a:prstGeom prst="rect">
                <a:avLst/>
              </a:prstGeom>
              <a:blipFill>
                <a:blip r:embed="rId4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5B2E7-5D9D-C63A-1234-6C30C07805B2}"/>
                  </a:ext>
                </a:extLst>
              </p:cNvPr>
              <p:cNvSpPr txBox="1"/>
              <p:nvPr/>
            </p:nvSpPr>
            <p:spPr>
              <a:xfrm>
                <a:off x="-539124" y="2426727"/>
                <a:ext cx="4129314" cy="322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+ 2ya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5B2E7-5D9D-C63A-1234-6C30C078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9124" y="2426727"/>
                <a:ext cx="4129314" cy="322332"/>
              </a:xfrm>
              <a:prstGeom prst="rect">
                <a:avLst/>
              </a:prstGeom>
              <a:blipFill>
                <a:blip r:embed="rId5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E7014-816F-9C28-0F3C-A91C65EA648D}"/>
                  </a:ext>
                </a:extLst>
              </p:cNvPr>
              <p:cNvSpPr txBox="1"/>
              <p:nvPr/>
            </p:nvSpPr>
            <p:spPr>
              <a:xfrm>
                <a:off x="4707710" y="1772474"/>
                <a:ext cx="2550340" cy="344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-L(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(x + b) + y + c)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E7014-816F-9C28-0F3C-A91C65EA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10" y="1772474"/>
                <a:ext cx="2550340" cy="344903"/>
              </a:xfrm>
              <a:prstGeom prst="rect">
                <a:avLst/>
              </a:prstGeom>
              <a:blipFill>
                <a:blip r:embed="rId6"/>
                <a:stretch>
                  <a:fillRect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9F279-C98E-3974-4469-4894758B3D58}"/>
                  </a:ext>
                </a:extLst>
              </p:cNvPr>
              <p:cNvSpPr txBox="1"/>
              <p:nvPr/>
            </p:nvSpPr>
            <p:spPr>
              <a:xfrm>
                <a:off x="4730570" y="2104008"/>
                <a:ext cx="86492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 2zL</a:t>
                </a:r>
                <a:endParaRPr lang="en-US" sz="1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9F279-C98E-3974-4469-4894758B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70" y="2104008"/>
                <a:ext cx="864920" cy="323165"/>
              </a:xfrm>
              <a:prstGeom prst="rect">
                <a:avLst/>
              </a:prstGeom>
              <a:blipFill>
                <a:blip r:embed="rId7"/>
                <a:stretch>
                  <a:fillRect t="-3774" r="-1408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B982E9-6A5A-B0CB-9B03-75B7BCDEFDFC}"/>
                  </a:ext>
                </a:extLst>
              </p:cNvPr>
              <p:cNvSpPr txBox="1"/>
              <p:nvPr/>
            </p:nvSpPr>
            <p:spPr>
              <a:xfrm>
                <a:off x="4719140" y="2414944"/>
                <a:ext cx="484777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+ 2(</a:t>
                </a:r>
                <a:r>
                  <a:rPr lang="en-US" sz="15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xb</a:t>
                </a:r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5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yc</a:t>
                </a:r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B982E9-6A5A-B0CB-9B03-75B7BCDEF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140" y="2414944"/>
                <a:ext cx="4847770" cy="323165"/>
              </a:xfrm>
              <a:prstGeom prst="rect">
                <a:avLst/>
              </a:prstGeom>
              <a:blipFill>
                <a:blip r:embed="rId8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EC61B6-C6D6-97EA-83DC-8F0DE9F3485C}"/>
                  </a:ext>
                </a:extLst>
              </p:cNvPr>
              <p:cNvSpPr txBox="1"/>
              <p:nvPr/>
            </p:nvSpPr>
            <p:spPr>
              <a:xfrm>
                <a:off x="371647" y="2750238"/>
                <a:ext cx="2657303" cy="344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-L(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(x - b) - y - c)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EC61B6-C6D6-97EA-83DC-8F0DE9F34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7" y="2750238"/>
                <a:ext cx="2657303" cy="344903"/>
              </a:xfrm>
              <a:prstGeom prst="rect">
                <a:avLst/>
              </a:prstGeom>
              <a:blipFill>
                <a:blip r:embed="rId9"/>
                <a:stretch>
                  <a:fillRect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E81DD4-8829-4D4B-CE6E-3C51574C6CC9}"/>
                  </a:ext>
                </a:extLst>
              </p:cNvPr>
              <p:cNvSpPr txBox="1"/>
              <p:nvPr/>
            </p:nvSpPr>
            <p:spPr>
              <a:xfrm>
                <a:off x="-527694" y="3135679"/>
                <a:ext cx="1785257" cy="322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2zL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E81DD4-8829-4D4B-CE6E-3C51574C6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7694" y="3135679"/>
                <a:ext cx="1785257" cy="322652"/>
              </a:xfrm>
              <a:prstGeom prst="rect">
                <a:avLst/>
              </a:prstGeom>
              <a:blipFill>
                <a:blip r:embed="rId10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3A517-DDA4-F3AE-83B9-73A35F92CDED}"/>
                  </a:ext>
                </a:extLst>
              </p:cNvPr>
              <p:cNvSpPr txBox="1"/>
              <p:nvPr/>
            </p:nvSpPr>
            <p:spPr>
              <a:xfrm>
                <a:off x="364934" y="3447392"/>
                <a:ext cx="4378516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+ 2(-</a:t>
                </a:r>
                <a:r>
                  <a:rPr lang="en-US" sz="15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xb</a:t>
                </a:r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5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yc</a:t>
                </a:r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3A517-DDA4-F3AE-83B9-73A35F92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34" y="3447392"/>
                <a:ext cx="4378516" cy="323165"/>
              </a:xfrm>
              <a:prstGeom prst="rect">
                <a:avLst/>
              </a:prstGeom>
              <a:blipFill>
                <a:blip r:embed="rId11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A59FC3-FC05-B4D8-5D9D-6AB892822669}"/>
                  </a:ext>
                </a:extLst>
              </p:cNvPr>
              <p:cNvSpPr txBox="1"/>
              <p:nvPr/>
            </p:nvSpPr>
            <p:spPr>
              <a:xfrm>
                <a:off x="4821748" y="2746175"/>
                <a:ext cx="1132114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A59FC3-FC05-B4D8-5D9D-6AB892822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48" y="2746175"/>
                <a:ext cx="1132114" cy="323165"/>
              </a:xfrm>
              <a:prstGeom prst="rect">
                <a:avLst/>
              </a:prstGeom>
              <a:blipFill>
                <a:blip r:embed="rId12"/>
                <a:stretch>
                  <a:fillRect l="-2151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36DB8-0E13-F511-CA2A-8CB597AA1F94}"/>
                  </a:ext>
                </a:extLst>
              </p:cNvPr>
              <p:cNvSpPr txBox="1"/>
              <p:nvPr/>
            </p:nvSpPr>
            <p:spPr>
              <a:xfrm>
                <a:off x="4809623" y="3003701"/>
                <a:ext cx="1785257" cy="459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636DB8-0E13-F511-CA2A-8CB597AA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23" y="3003701"/>
                <a:ext cx="1785257" cy="459549"/>
              </a:xfrm>
              <a:prstGeom prst="rect">
                <a:avLst/>
              </a:prstGeom>
              <a:blipFill>
                <a:blip r:embed="rId13"/>
                <a:stretch>
                  <a:fillRect l="-1365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7EB036-EEA8-107F-6407-6E230D4A681A}"/>
                  </a:ext>
                </a:extLst>
              </p:cNvPr>
              <p:cNvSpPr txBox="1"/>
              <p:nvPr/>
            </p:nvSpPr>
            <p:spPr>
              <a:xfrm>
                <a:off x="4823394" y="3390136"/>
                <a:ext cx="1255485" cy="398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7EB036-EEA8-107F-6407-6E230D4A6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94" y="3390136"/>
                <a:ext cx="1255485" cy="398507"/>
              </a:xfrm>
              <a:prstGeom prst="rect">
                <a:avLst/>
              </a:prstGeom>
              <a:blipFill>
                <a:blip r:embed="rId14"/>
                <a:stretch>
                  <a:fillRect l="-1942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DEC66F-E043-46E9-2E65-F2D2BB8BF026}"/>
                  </a:ext>
                </a:extLst>
              </p:cNvPr>
              <p:cNvSpPr txBox="1"/>
              <p:nvPr/>
            </p:nvSpPr>
            <p:spPr>
              <a:xfrm>
                <a:off x="383077" y="3865603"/>
                <a:ext cx="1731589" cy="66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gọi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tan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DEC66F-E043-46E9-2E65-F2D2BB8B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77" y="3865603"/>
                <a:ext cx="1731589" cy="660437"/>
              </a:xfrm>
              <a:prstGeom prst="rect">
                <a:avLst/>
              </a:prstGeom>
              <a:blipFill>
                <a:blip r:embed="rId15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6A9122-0D28-E10F-8985-4337768E558C}"/>
                  </a:ext>
                </a:extLst>
              </p:cNvPr>
              <p:cNvSpPr txBox="1"/>
              <p:nvPr/>
            </p:nvSpPr>
            <p:spPr>
              <a:xfrm>
                <a:off x="2458890" y="3716331"/>
                <a:ext cx="2704140" cy="875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± </m:t>
                        </m:r>
                        <m:rad>
                          <m:radPr>
                            <m:degHide m:val="on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6A9122-0D28-E10F-8985-4337768E5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90" y="3716331"/>
                <a:ext cx="2704140" cy="875304"/>
              </a:xfrm>
              <a:prstGeom prst="rect">
                <a:avLst/>
              </a:prstGeom>
              <a:blipFill>
                <a:blip r:embed="rId16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FE5FC8-D7C4-A66F-C113-48DAD205E12A}"/>
                  </a:ext>
                </a:extLst>
              </p:cNvPr>
              <p:cNvSpPr txBox="1"/>
              <p:nvPr/>
            </p:nvSpPr>
            <p:spPr>
              <a:xfrm>
                <a:off x="4821748" y="3947856"/>
                <a:ext cx="3040479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⇒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5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5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1, 2, 3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FE5FC8-D7C4-A66F-C113-48DAD205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48" y="3947856"/>
                <a:ext cx="3040479" cy="323165"/>
              </a:xfrm>
              <a:prstGeom prst="rect">
                <a:avLst/>
              </a:prstGeom>
              <a:blipFill>
                <a:blip r:embed="rId17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1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33EB9-9F7F-6D1B-7356-2633320A2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F30FC-890E-E0B0-D60E-190A2562A470}"/>
              </a:ext>
            </a:extLst>
          </p:cNvPr>
          <p:cNvSpPr txBox="1"/>
          <p:nvPr/>
        </p:nvSpPr>
        <p:spPr>
          <a:xfrm>
            <a:off x="370703" y="19593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9C600D88-6A7A-A9FE-0561-DA10FDC740D3}"/>
              </a:ext>
            </a:extLst>
          </p:cNvPr>
          <p:cNvSpPr txBox="1">
            <a:spLocks/>
          </p:cNvSpPr>
          <p:nvPr/>
        </p:nvSpPr>
        <p:spPr>
          <a:xfrm>
            <a:off x="-318645" y="677960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9D598-CFE8-2D7F-48FA-19C98EE7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80" y="1397774"/>
            <a:ext cx="6048719" cy="3549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9B6E4-0C0E-CDD5-61E9-DA4173018A7A}"/>
              </a:ext>
            </a:extLst>
          </p:cNvPr>
          <p:cNvSpPr txBox="1"/>
          <p:nvPr/>
        </p:nvSpPr>
        <p:spPr>
          <a:xfrm>
            <a:off x="370703" y="1015915"/>
            <a:ext cx="2523177" cy="39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1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3A237-AF51-CBAB-F855-BEA833F33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5496-497A-3B35-8EC6-0C74D69F438E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C276F21F-B55C-D276-A599-22C7328ABBC1}"/>
              </a:ext>
            </a:extLst>
          </p:cNvPr>
          <p:cNvSpPr txBox="1">
            <a:spLocks/>
          </p:cNvSpPr>
          <p:nvPr/>
        </p:nvSpPr>
        <p:spPr>
          <a:xfrm>
            <a:off x="190916" y="860774"/>
            <a:ext cx="3612156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59E5D-F7CD-3291-D1F1-07A8AC25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71" y="306776"/>
            <a:ext cx="4179513" cy="4572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8A13C-145F-6A93-D83C-9E61A34C6077}"/>
              </a:ext>
            </a:extLst>
          </p:cNvPr>
          <p:cNvSpPr txBox="1"/>
          <p:nvPr/>
        </p:nvSpPr>
        <p:spPr>
          <a:xfrm>
            <a:off x="411577" y="1423481"/>
            <a:ext cx="4310636" cy="28931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QD75D4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INPUT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OUTPUT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SERVO</a:t>
            </a:r>
          </a:p>
          <a:p>
            <a:pPr marL="342900" indent="-342900">
              <a:buAutoNum type="arabicParenR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Rasberry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step</a:t>
            </a:r>
          </a:p>
          <a:p>
            <a:pPr marL="342900" indent="-342900">
              <a:buAutoNum type="arabicParenR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marL="342900" indent="-342900">
              <a:buAutoNum type="arabicParenR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</a:t>
            </a:r>
          </a:p>
        </p:txBody>
      </p:sp>
    </p:spTree>
    <p:extLst>
      <p:ext uri="{BB962C8B-B14F-4D97-AF65-F5344CB8AC3E}">
        <p14:creationId xmlns:p14="http://schemas.microsoft.com/office/powerpoint/2010/main" val="55907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EBE8F-9513-F49C-A119-8B230C4E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56DB2-7A2A-4A47-1D1E-430B6AB58ABD}"/>
              </a:ext>
            </a:extLst>
          </p:cNvPr>
          <p:cNvSpPr txBox="1"/>
          <p:nvPr/>
        </p:nvSpPr>
        <p:spPr>
          <a:xfrm>
            <a:off x="374073" y="45508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BBC8D368-02F1-2CCE-7B5E-79C8CB798D6B}"/>
              </a:ext>
            </a:extLst>
          </p:cNvPr>
          <p:cNvSpPr txBox="1">
            <a:spLocks/>
          </p:cNvSpPr>
          <p:nvPr/>
        </p:nvSpPr>
        <p:spPr>
          <a:xfrm>
            <a:off x="290945" y="1009084"/>
            <a:ext cx="3927764" cy="72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211;p43">
            <a:extLst>
              <a:ext uri="{FF2B5EF4-FFF2-40B4-BE49-F238E27FC236}">
                <a16:creationId xmlns:a16="http://schemas.microsoft.com/office/drawing/2014/main" id="{FD818A6D-9FFA-4D16-2B48-90D7E3FE78E8}"/>
              </a:ext>
            </a:extLst>
          </p:cNvPr>
          <p:cNvSpPr txBox="1">
            <a:spLocks/>
          </p:cNvSpPr>
          <p:nvPr/>
        </p:nvSpPr>
        <p:spPr>
          <a:xfrm>
            <a:off x="374073" y="1373147"/>
            <a:ext cx="5621065" cy="1286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RGB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chói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BBB9F-355F-25C2-3378-569671A44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19" y="281904"/>
            <a:ext cx="1955114" cy="46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8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65FC7-118B-6B1E-2EDE-005C68B62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75502-55B2-9449-A7DD-1C4D7A395479}"/>
              </a:ext>
            </a:extLst>
          </p:cNvPr>
          <p:cNvSpPr txBox="1"/>
          <p:nvPr/>
        </p:nvSpPr>
        <p:spPr>
          <a:xfrm>
            <a:off x="291507" y="13353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10392258-1526-A554-777F-C76CA8695DE5}"/>
              </a:ext>
            </a:extLst>
          </p:cNvPr>
          <p:cNvSpPr txBox="1">
            <a:spLocks/>
          </p:cNvSpPr>
          <p:nvPr/>
        </p:nvSpPr>
        <p:spPr>
          <a:xfrm>
            <a:off x="-701528" y="687531"/>
            <a:ext cx="4440382" cy="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Rasberry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1157C-86E8-B64C-164C-0525F57B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03" y="687530"/>
            <a:ext cx="4572000" cy="431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5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3DD9EF-F42E-60DB-25A2-44AD366AC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1DD09-353F-5186-3202-330205238ABD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8601D2F4-5B64-1FF3-9EC8-7F388F975633}"/>
              </a:ext>
            </a:extLst>
          </p:cNvPr>
          <p:cNvSpPr txBox="1">
            <a:spLocks/>
          </p:cNvSpPr>
          <p:nvPr/>
        </p:nvSpPr>
        <p:spPr>
          <a:xfrm>
            <a:off x="277091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C747575-EDCB-BF57-01C2-080E65F4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4" y="1397774"/>
            <a:ext cx="3866024" cy="349005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991F8D-CA98-216C-683C-2D9452A3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10" y="76249"/>
            <a:ext cx="3439035" cy="4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4962831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4950259" y="2905114"/>
            <a:ext cx="721815" cy="696655"/>
            <a:chOff x="-293121" y="2059809"/>
            <a:chExt cx="923745" cy="823762"/>
          </a:xfrm>
        </p:grpSpPr>
        <p:sp>
          <p:nvSpPr>
            <p:cNvPr id="712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6"/>
          <p:cNvGrpSpPr/>
          <p:nvPr/>
        </p:nvGrpSpPr>
        <p:grpSpPr>
          <a:xfrm>
            <a:off x="2255377" y="2916265"/>
            <a:ext cx="721815" cy="696655"/>
            <a:chOff x="-293121" y="2059809"/>
            <a:chExt cx="923745" cy="823762"/>
          </a:xfrm>
        </p:grpSpPr>
        <p:sp>
          <p:nvSpPr>
            <p:cNvPr id="718" name="Google Shape;718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2974881" y="1132192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1" name="Google Shape;721;p36"/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5736926" y="1132192"/>
            <a:ext cx="311612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5001575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2974881" y="2973723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" name="Google Shape;727;p36"/>
          <p:cNvSpPr txBox="1">
            <a:spLocks noGrp="1"/>
          </p:cNvSpPr>
          <p:nvPr>
            <p:ph type="title" idx="7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5736926" y="2982333"/>
            <a:ext cx="322264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–</a:t>
            </a:r>
            <a:b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13"/>
          </p:nvPr>
        </p:nvSpPr>
        <p:spPr>
          <a:xfrm>
            <a:off x="4989003" y="29823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DF6B-53C9-742C-026D-BDF629437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2F69-AAD1-4E68-C838-ECD7A10F03A6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02C06C7C-453D-6062-6E5A-34B41FDE07A4}"/>
              </a:ext>
            </a:extLst>
          </p:cNvPr>
          <p:cNvSpPr txBox="1">
            <a:spLocks/>
          </p:cNvSpPr>
          <p:nvPr/>
        </p:nvSpPr>
        <p:spPr>
          <a:xfrm>
            <a:off x="277091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012C4-643A-D96A-D804-FD198CCE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12" y="1397774"/>
            <a:ext cx="4991797" cy="3362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48240D-A4FF-E8C7-7AD9-3E4F1216668E}"/>
              </a:ext>
            </a:extLst>
          </p:cNvPr>
          <p:cNvSpPr txBox="1"/>
          <p:nvPr/>
        </p:nvSpPr>
        <p:spPr>
          <a:xfrm>
            <a:off x="465266" y="1414772"/>
            <a:ext cx="3254679" cy="212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   </a:t>
            </a:r>
            <a:r>
              <a:rPr lang="en-US" sz="1500" dirty="0">
                <a:latin typeface="Times New Roman" panose="02020603050405020304" pitchFamily="18" charset="0"/>
                <a:ea typeface="DengXian" panose="02010600030101010101" pitchFamily="2" charset="-122"/>
              </a:rPr>
              <a:t>Đ</a:t>
            </a:r>
            <a:r>
              <a:rPr lang="vi-VN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iều khiển manual robot tới vị trí đầu tiên.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T</a:t>
            </a:r>
            <a:r>
              <a:rPr lang="vi-VN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hông qua động học thuận sẽ tìm ra vị trí trong hệ tọa độ robot. </a:t>
            </a:r>
            <a:endParaRPr lang="en-US" sz="15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ea typeface="DengXian" panose="02010600030101010101" pitchFamily="2" charset="-122"/>
              </a:rPr>
              <a:t>    </a:t>
            </a:r>
            <a:r>
              <a:rPr lang="vi-VN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Dùng phần mềm matlab áp dụng động học thuận để tính vị trí gắp và thả sản phẩm đầu tiên trong hệ tọa độ robot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221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9EB475-0CAF-68C1-B779-AA3DC75C4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9C04C-061E-3BCC-D45C-036C57FF6167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5" name="Google Shape;1211;p43">
            <a:extLst>
              <a:ext uri="{FF2B5EF4-FFF2-40B4-BE49-F238E27FC236}">
                <a16:creationId xmlns:a16="http://schemas.microsoft.com/office/drawing/2014/main" id="{75F16E88-D65E-60CE-F69F-D4099C76A637}"/>
              </a:ext>
            </a:extLst>
          </p:cNvPr>
          <p:cNvSpPr txBox="1">
            <a:spLocks/>
          </p:cNvSpPr>
          <p:nvPr/>
        </p:nvSpPr>
        <p:spPr>
          <a:xfrm>
            <a:off x="277091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73467-79CC-03BD-AA79-969A44F6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87" y="872878"/>
            <a:ext cx="4674222" cy="399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53520-2EF7-1FCE-E7AF-4F56F48BC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6" y="1548204"/>
            <a:ext cx="2971800" cy="136207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7E03F7-BE91-FCF4-CC5B-8B3177510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0" y="3370931"/>
            <a:ext cx="3825352" cy="11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25DA3-0A07-0BDF-C8D5-D3E925C0E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BD357-7B5D-3200-FE8A-0EF39602D844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34659466-1B65-2C38-8195-D71C645A08B0}"/>
              </a:ext>
            </a:extLst>
          </p:cNvPr>
          <p:cNvSpPr txBox="1">
            <a:spLocks/>
          </p:cNvSpPr>
          <p:nvPr/>
        </p:nvSpPr>
        <p:spPr>
          <a:xfrm>
            <a:off x="360218" y="860774"/>
            <a:ext cx="3442854" cy="786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</a:p>
          <a:p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82029-1A47-EEA3-48E7-DDD5D4F9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399" y="939545"/>
            <a:ext cx="5353685" cy="3040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F1A4E-AF4D-88EB-A7F2-D8B8C610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99" y="4119743"/>
            <a:ext cx="5353685" cy="828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225502-26A2-85E2-0613-3EEA4BBDD967}"/>
              </a:ext>
            </a:extLst>
          </p:cNvPr>
          <p:cNvSpPr txBox="1"/>
          <p:nvPr/>
        </p:nvSpPr>
        <p:spPr>
          <a:xfrm>
            <a:off x="363029" y="1646898"/>
            <a:ext cx="3236370" cy="312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X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nhập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4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tương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đương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với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trục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trục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4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Un: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I/O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khởi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QD75D4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(S):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khởi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bị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liệu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điều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khiển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lưu</a:t>
            </a:r>
            <a:endParaRPr lang="en-US" sz="15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- (D):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khởi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thiêt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bị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bit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bật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chu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kì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quét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hoàn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chỉ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lệnh</a:t>
            </a:r>
            <a:r>
              <a:rPr lang="en-US" sz="15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56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EC9AD-88BD-B9EF-5D0F-E2D12CF76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E791B3-D9FA-D091-DDFD-6B7A20E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32" y="155064"/>
            <a:ext cx="3341252" cy="4833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3F07C-6A3A-47A8-E816-9A732C004678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5" name="Google Shape;1211;p43">
            <a:extLst>
              <a:ext uri="{FF2B5EF4-FFF2-40B4-BE49-F238E27FC236}">
                <a16:creationId xmlns:a16="http://schemas.microsoft.com/office/drawing/2014/main" id="{E16E4590-F9C2-42F6-D13C-B20345761DC2}"/>
              </a:ext>
            </a:extLst>
          </p:cNvPr>
          <p:cNvSpPr txBox="1">
            <a:spLocks/>
          </p:cNvSpPr>
          <p:nvPr/>
        </p:nvSpPr>
        <p:spPr>
          <a:xfrm>
            <a:off x="-711532" y="945893"/>
            <a:ext cx="5755245" cy="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</p:spTree>
    <p:extLst>
      <p:ext uri="{BB962C8B-B14F-4D97-AF65-F5344CB8AC3E}">
        <p14:creationId xmlns:p14="http://schemas.microsoft.com/office/powerpoint/2010/main" val="318464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4"/>
          <p:cNvSpPr txBox="1">
            <a:spLocks noGrp="1"/>
          </p:cNvSpPr>
          <p:nvPr>
            <p:ph type="subTitle" idx="1"/>
          </p:nvPr>
        </p:nvSpPr>
        <p:spPr>
          <a:xfrm>
            <a:off x="749182" y="824475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0" name="Google Shape;1220;p44"/>
          <p:cNvSpPr txBox="1">
            <a:spLocks noGrp="1"/>
          </p:cNvSpPr>
          <p:nvPr>
            <p:ph type="subTitle" idx="2"/>
          </p:nvPr>
        </p:nvSpPr>
        <p:spPr>
          <a:xfrm>
            <a:off x="4720391" y="824475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1" name="Google Shape;1221;p44"/>
          <p:cNvSpPr txBox="1">
            <a:spLocks noGrp="1"/>
          </p:cNvSpPr>
          <p:nvPr>
            <p:ph type="subTitle" idx="3"/>
          </p:nvPr>
        </p:nvSpPr>
        <p:spPr>
          <a:xfrm>
            <a:off x="749182" y="1537875"/>
            <a:ext cx="3438900" cy="183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 đã thành công chế tạo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obot Delta phân loại sản phẩm phù hợp với các yêu cầu thiết kế ban đầu mà nhóm đã đề ra. </a:t>
            </a:r>
            <a:endParaRPr lang="en-US" sz="15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 vận hành tốt, tốc độ ổn định, nhanh và chính xác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1222" name="Google Shape;1222;p44"/>
          <p:cNvSpPr txBox="1">
            <a:spLocks noGrp="1"/>
          </p:cNvSpPr>
          <p:nvPr>
            <p:ph type="subTitle" idx="4"/>
          </p:nvPr>
        </p:nvSpPr>
        <p:spPr>
          <a:xfrm>
            <a:off x="4955918" y="1537875"/>
            <a:ext cx="3438900" cy="2549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sử dụng PLC điều khiển bằng cách lưu điểm nên vẫn chưa thể vận hành 100% tự động hóa.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Robot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 độ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nhàng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 thể áp dụng động học vào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PLC nên không thể điều khiển chế độ manual.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D0ADEF-C0E8-CFF6-2BF1-78F11B1C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97" y="1018308"/>
            <a:ext cx="2839316" cy="3785755"/>
          </a:xfrm>
          <a:prstGeom prst="rect">
            <a:avLst/>
          </a:prstGeom>
        </p:spPr>
      </p:pic>
      <p:sp>
        <p:nvSpPr>
          <p:cNvPr id="10" name="Google Shape;1219;p44">
            <a:extLst>
              <a:ext uri="{FF2B5EF4-FFF2-40B4-BE49-F238E27FC236}">
                <a16:creationId xmlns:a16="http://schemas.microsoft.com/office/drawing/2014/main" id="{A0ED302C-2FC7-8877-3D3C-ECDC72C43579}"/>
              </a:ext>
            </a:extLst>
          </p:cNvPr>
          <p:cNvSpPr txBox="1">
            <a:spLocks/>
          </p:cNvSpPr>
          <p:nvPr/>
        </p:nvSpPr>
        <p:spPr>
          <a:xfrm>
            <a:off x="2852550" y="339437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8F6C3-317E-3E13-5085-9E248A95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0" y="1335313"/>
            <a:ext cx="4596848" cy="34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9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319393" y="1892916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 hợp động học và PID vào quá trình điều khiển</a:t>
            </a:r>
            <a:endParaRPr lang="en-US" sz="15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 khiển bằng xử lí ảnh để tự </a:t>
            </a:r>
            <a:r>
              <a:rPr lang="en-US" sz="15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ộng bắt sản phẩm ở tất cả các vị trí trong vùng hoạt động của robot.</a:t>
            </a:r>
            <a:endParaRPr lang="en-US" sz="15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Delta 5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endParaRPr lang="en-US" sz="15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3319393" y="941078"/>
            <a:ext cx="4242888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8F2B-F3AB-1F70-D5B8-A96ADCC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90" y="1776035"/>
            <a:ext cx="5223600" cy="8955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9226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9"/>
          <p:cNvSpPr txBox="1">
            <a:spLocks noGrp="1"/>
          </p:cNvSpPr>
          <p:nvPr>
            <p:ph type="title" idx="6"/>
          </p:nvPr>
        </p:nvSpPr>
        <p:spPr>
          <a:xfrm>
            <a:off x="720000" y="24092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0269C-DAAC-03C9-55E1-ABB90C9A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4939"/>
            <a:ext cx="7772400" cy="3271391"/>
          </a:xfrm>
          <a:prstGeom prst="rect">
            <a:avLst/>
          </a:prstGeom>
        </p:spPr>
      </p:pic>
      <p:sp>
        <p:nvSpPr>
          <p:cNvPr id="18" name="Google Shape;1206;p42">
            <a:extLst>
              <a:ext uri="{FF2B5EF4-FFF2-40B4-BE49-F238E27FC236}">
                <a16:creationId xmlns:a16="http://schemas.microsoft.com/office/drawing/2014/main" id="{90ECD860-0108-28C7-0DB4-B866F82F55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765327"/>
            <a:ext cx="3186545" cy="749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7" name="Google Shape;877;p40"/>
          <p:cNvSpPr txBox="1">
            <a:spLocks noGrp="1"/>
          </p:cNvSpPr>
          <p:nvPr>
            <p:ph type="title"/>
          </p:nvPr>
        </p:nvSpPr>
        <p:spPr>
          <a:xfrm flipH="1">
            <a:off x="1040039" y="4105704"/>
            <a:ext cx="318005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Demaurex’s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Line-Placer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gói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bánh</a:t>
            </a:r>
            <a:endParaRPr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1" name="Google Shape;881;p40"/>
          <p:cNvSpPr txBox="1">
            <a:spLocks noGrp="1"/>
          </p:cNvSpPr>
          <p:nvPr>
            <p:ph type="title" idx="4"/>
          </p:nvPr>
        </p:nvSpPr>
        <p:spPr>
          <a:xfrm>
            <a:off x="4806615" y="4347171"/>
            <a:ext cx="373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SurgiScope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robot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phẫu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Humboldt, Berlin. </a:t>
            </a:r>
            <a:endParaRPr sz="15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72669D-B673-5DB5-9D48-D08D458A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5" y="1128296"/>
            <a:ext cx="2362201" cy="3149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F3F737-7BA1-0164-E511-35CB8D12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99" y="1523558"/>
            <a:ext cx="3549686" cy="2366457"/>
          </a:xfrm>
          <a:prstGeom prst="rect">
            <a:avLst/>
          </a:prstGeom>
        </p:spPr>
      </p:pic>
      <p:sp>
        <p:nvSpPr>
          <p:cNvPr id="18" name="Google Shape;1206;p42">
            <a:extLst>
              <a:ext uri="{FF2B5EF4-FFF2-40B4-BE49-F238E27FC236}">
                <a16:creationId xmlns:a16="http://schemas.microsoft.com/office/drawing/2014/main" id="{9A8A8E28-EE08-C23D-AF1F-40B9170F7F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779" y="773946"/>
            <a:ext cx="3186545" cy="749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8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1317" name="Google Shape;1317;p48"/>
          <p:cNvGraphicFramePr/>
          <p:nvPr>
            <p:extLst>
              <p:ext uri="{D42A27DB-BD31-4B8C-83A1-F6EECF244321}">
                <p14:modId xmlns:p14="http://schemas.microsoft.com/office/powerpoint/2010/main" val="4144784091"/>
              </p:ext>
            </p:extLst>
          </p:nvPr>
        </p:nvGraphicFramePr>
        <p:xfrm>
          <a:off x="491893" y="1835391"/>
          <a:ext cx="8160213" cy="2804642"/>
        </p:xfrm>
        <a:graphic>
          <a:graphicData uri="http://schemas.openxmlformats.org/drawingml/2006/table">
            <a:tbl>
              <a:tblPr>
                <a:noFill/>
                <a:tableStyleId>{A91B397F-47F1-4039-BFCD-94D543E63302}</a:tableStyleId>
              </a:tblPr>
              <a:tblGrid>
                <a:gridCol w="2720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0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5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1</a:t>
                      </a:r>
                      <a:endParaRPr sz="2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2</a:t>
                      </a:r>
                      <a:endParaRPr sz="2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3</a:t>
                      </a:r>
                      <a:endParaRPr sz="2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10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Tìm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hiểu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khái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quát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về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robot Delta.</a:t>
                      </a: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Tính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toán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thông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số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thiết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kế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và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chế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tạo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robot.</a:t>
                      </a:r>
                    </a:p>
                    <a:p>
                      <a:pPr marL="285750" lvl="0" indent="-2857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chương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trình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điều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khiển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trên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PLC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và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thuật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toán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phân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loại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sản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phẩm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.</a:t>
                      </a:r>
                      <a:endParaRPr sz="1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5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18" name="Google Shape;1318;p48"/>
          <p:cNvCxnSpPr/>
          <p:nvPr/>
        </p:nvCxnSpPr>
        <p:spPr>
          <a:xfrm>
            <a:off x="143134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164899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858244" y="2392541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6;p42">
            <a:extLst>
              <a:ext uri="{FF2B5EF4-FFF2-40B4-BE49-F238E27FC236}">
                <a16:creationId xmlns:a16="http://schemas.microsoft.com/office/drawing/2014/main" id="{828D4B10-010E-7818-B700-52BABAB87402}"/>
              </a:ext>
            </a:extLst>
          </p:cNvPr>
          <p:cNvSpPr txBox="1">
            <a:spLocks/>
          </p:cNvSpPr>
          <p:nvPr/>
        </p:nvSpPr>
        <p:spPr>
          <a:xfrm>
            <a:off x="527577" y="874902"/>
            <a:ext cx="3505200" cy="62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7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318A1-6D48-3A66-49BA-443B92C52E2A}"/>
              </a:ext>
            </a:extLst>
          </p:cNvPr>
          <p:cNvSpPr txBox="1"/>
          <p:nvPr/>
        </p:nvSpPr>
        <p:spPr>
          <a:xfrm>
            <a:off x="214746" y="1801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754A6CDC-1FB9-7450-15A1-53DDE35DB3BB}"/>
              </a:ext>
            </a:extLst>
          </p:cNvPr>
          <p:cNvSpPr txBox="1">
            <a:spLocks/>
          </p:cNvSpPr>
          <p:nvPr/>
        </p:nvSpPr>
        <p:spPr>
          <a:xfrm>
            <a:off x="117764" y="734107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p:sp>
        <p:nvSpPr>
          <p:cNvPr id="5" name="Google Shape;1230;p45">
            <a:extLst>
              <a:ext uri="{FF2B5EF4-FFF2-40B4-BE49-F238E27FC236}">
                <a16:creationId xmlns:a16="http://schemas.microsoft.com/office/drawing/2014/main" id="{05FAD071-3894-91E1-3383-CC4E0BE7B27E}"/>
              </a:ext>
            </a:extLst>
          </p:cNvPr>
          <p:cNvSpPr txBox="1">
            <a:spLocks/>
          </p:cNvSpPr>
          <p:nvPr/>
        </p:nvSpPr>
        <p:spPr>
          <a:xfrm>
            <a:off x="247705" y="1154485"/>
            <a:ext cx="4104300" cy="1341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2.png" descr="Arrow&#10;&#10;Description automatically generated">
            <a:extLst>
              <a:ext uri="{FF2B5EF4-FFF2-40B4-BE49-F238E27FC236}">
                <a16:creationId xmlns:a16="http://schemas.microsoft.com/office/drawing/2014/main" id="{1AF4100B-FDB8-674C-EA53-4F8CFEF60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46" y="1390534"/>
            <a:ext cx="2447290" cy="2726690"/>
          </a:xfrm>
          <a:prstGeom prst="rect">
            <a:avLst/>
          </a:prstGeom>
        </p:spPr>
      </p:pic>
      <p:pic>
        <p:nvPicPr>
          <p:cNvPr id="7" name="image3.png" descr="Diagram&#10;&#10;Description automatically generated">
            <a:extLst>
              <a:ext uri="{FF2B5EF4-FFF2-40B4-BE49-F238E27FC236}">
                <a16:creationId xmlns:a16="http://schemas.microsoft.com/office/drawing/2014/main" id="{761482B5-4328-8A73-5367-8585F48DE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09" y="1390534"/>
            <a:ext cx="1549400" cy="2715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6DD014F-A27E-DAB6-27EB-E3D3B9B3B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33415"/>
                  </p:ext>
                </p:extLst>
              </p:nvPr>
            </p:nvGraphicFramePr>
            <p:xfrm>
              <a:off x="247705" y="1226127"/>
              <a:ext cx="4421277" cy="3700973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{A91B397F-47F1-4039-BFCD-94D543E63302}</a:tableStyleId>
                  </a:tblPr>
                  <a:tblGrid>
                    <a:gridCol w="607895">
                      <a:extLst>
                        <a:ext uri="{9D8B030D-6E8A-4147-A177-3AD203B41FA5}">
                          <a16:colId xmlns:a16="http://schemas.microsoft.com/office/drawing/2014/main" val="89479776"/>
                        </a:ext>
                      </a:extLst>
                    </a:gridCol>
                    <a:gridCol w="3813382">
                      <a:extLst>
                        <a:ext uri="{9D8B030D-6E8A-4147-A177-3AD203B41FA5}">
                          <a16:colId xmlns:a16="http://schemas.microsoft.com/office/drawing/2014/main" val="2347793736"/>
                        </a:ext>
                      </a:extLst>
                    </a:gridCol>
                  </a:tblGrid>
                  <a:tr h="282877">
                    <a:tc>
                      <a:txBody>
                        <a:bodyPr/>
                        <a:lstStyle/>
                        <a:p>
                          <a:pPr marL="29210" marR="25400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Kí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hiệu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53465" marR="1048385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Ý nghĩa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85480570"/>
                      </a:ext>
                    </a:extLst>
                  </a:tr>
                  <a:tr h="422564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76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marR="96520" algn="l">
                            <a:lnSpc>
                              <a:spcPct val="100000"/>
                            </a:lnSpc>
                            <a:spcBef>
                              <a:spcPts val="13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điểm</a:t>
                          </a:r>
                          <a:r>
                            <a:rPr lang="vi-VN" sz="14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nối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giữa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cánh</a:t>
                          </a:r>
                          <a:r>
                            <a:rPr lang="vi-VN" sz="1400" spc="-7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</a:t>
                          </a:r>
                          <a:r>
                            <a:rPr lang="vi-VN" sz="1400" spc="-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hình</a:t>
                          </a:r>
                          <a:r>
                            <a:rPr lang="vi-VN" sz="14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bình</a:t>
                          </a:r>
                          <a:r>
                            <a:rPr lang="vi-VN" sz="14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hành</a:t>
                          </a:r>
                          <a:r>
                            <a:rPr lang="vi-VN" sz="14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 động (𝑖 =1, 2,</a:t>
                          </a:r>
                          <a:r>
                            <a:rPr lang="vi-VN" sz="1400" spc="-16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1102337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cố định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41198343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đến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38847216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en-US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spc="-3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đỉnh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247113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di động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44736431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pPr marR="15113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</a:t>
                          </a:r>
                          <a:r>
                            <a:rPr lang="vi-VN" sz="1400" spc="-35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động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052786"/>
                      </a:ext>
                    </a:extLst>
                  </a:tr>
                  <a:tr h="345436">
                    <a:tc>
                      <a:txBody>
                        <a:bodyPr/>
                        <a:lstStyle/>
                        <a:p>
                          <a:pPr marR="158750" algn="ctr">
                            <a:lnSpc>
                              <a:spcPct val="100000"/>
                            </a:lnSpc>
                            <a:spcBef>
                              <a:spcPts val="77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vi-VN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marR="8255" algn="l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ả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từ tâm P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ế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ỉ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P</a:t>
                          </a:r>
                          <a:r>
                            <a:rPr lang="vi-VN" sz="14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(𝑖 =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ủ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ấ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 đế di động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887565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8669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L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iều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à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 </a:t>
                          </a:r>
                          <a:r>
                            <a:rPr lang="vi-VN" sz="1400" spc="-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vi-VN" sz="1400" spc="6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vi-VN" sz="14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vi-VN" sz="1400" spc="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79511452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98755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0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của mỗi cánh tay hình bình hành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353731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6DD014F-A27E-DAB6-27EB-E3D3B9B3B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33415"/>
                  </p:ext>
                </p:extLst>
              </p:nvPr>
            </p:nvGraphicFramePr>
            <p:xfrm>
              <a:off x="247705" y="1226127"/>
              <a:ext cx="4421277" cy="3700973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{A91B397F-47F1-4039-BFCD-94D543E63302}</a:tableStyleId>
                  </a:tblPr>
                  <a:tblGrid>
                    <a:gridCol w="607895">
                      <a:extLst>
                        <a:ext uri="{9D8B030D-6E8A-4147-A177-3AD203B41FA5}">
                          <a16:colId xmlns:a16="http://schemas.microsoft.com/office/drawing/2014/main" val="89479776"/>
                        </a:ext>
                      </a:extLst>
                    </a:gridCol>
                    <a:gridCol w="3813382">
                      <a:extLst>
                        <a:ext uri="{9D8B030D-6E8A-4147-A177-3AD203B41FA5}">
                          <a16:colId xmlns:a16="http://schemas.microsoft.com/office/drawing/2014/main" val="2347793736"/>
                        </a:ext>
                      </a:extLst>
                    </a:gridCol>
                  </a:tblGrid>
                  <a:tr h="282877">
                    <a:tc>
                      <a:txBody>
                        <a:bodyPr/>
                        <a:lstStyle/>
                        <a:p>
                          <a:pPr marL="29210" marR="25400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Kí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hiệu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53465" marR="1048385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Ý nghĩa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854805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77465" r="-628000" b="-6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marR="96520" algn="l">
                            <a:lnSpc>
                              <a:spcPct val="100000"/>
                            </a:lnSpc>
                            <a:spcBef>
                              <a:spcPts val="13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điểm</a:t>
                          </a:r>
                          <a:r>
                            <a:rPr lang="vi-VN" sz="14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nối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giữa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cánh</a:t>
                          </a:r>
                          <a:r>
                            <a:rPr lang="vi-VN" sz="1400" spc="-7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</a:t>
                          </a:r>
                          <a:r>
                            <a:rPr lang="vi-VN" sz="1400" spc="-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hình</a:t>
                          </a:r>
                          <a:r>
                            <a:rPr lang="vi-VN" sz="14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bình</a:t>
                          </a:r>
                          <a:r>
                            <a:rPr lang="vi-VN" sz="14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hành</a:t>
                          </a:r>
                          <a:r>
                            <a:rPr lang="vi-VN" sz="14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 động (𝑖 =1, 2,</a:t>
                          </a:r>
                          <a:r>
                            <a:rPr lang="vi-VN" sz="1400" spc="-16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1102337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213559" r="-628000" b="-737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cố định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41198343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313559" r="-628000" b="-637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đến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38847216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406667" r="-628000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en-US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spc="-3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đỉnh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4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247113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533333" r="-628000" b="-4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di động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44736431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633333" r="-628000" b="-3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4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</a:t>
                          </a:r>
                          <a:r>
                            <a:rPr lang="vi-VN" sz="1400" spc="-35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4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4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</a:t>
                          </a:r>
                          <a:r>
                            <a:rPr lang="vi-VN" sz="14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động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05278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597143" r="-628000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" marR="8255" algn="l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ả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từ tâm P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ế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ỉ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P</a:t>
                          </a:r>
                          <a:r>
                            <a:rPr lang="vi-VN" sz="14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(𝑖 =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ủ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ấ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 đế di động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887565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8669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L</a:t>
                          </a:r>
                          <a:endParaRPr lang="en-US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iều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à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 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 </a:t>
                          </a:r>
                          <a:r>
                            <a:rPr lang="vi-VN" sz="1400" spc="-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vi-VN" sz="1400" spc="6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vi-VN" sz="14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(𝑖</a:t>
                          </a:r>
                          <a:r>
                            <a:rPr lang="vi-VN" sz="14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vi-VN" sz="1400" spc="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4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4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79511452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98755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en-US" sz="14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0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của mỗi cánh tay hình bình hành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353731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Google Shape;1206;p42">
            <a:extLst>
              <a:ext uri="{FF2B5EF4-FFF2-40B4-BE49-F238E27FC236}">
                <a16:creationId xmlns:a16="http://schemas.microsoft.com/office/drawing/2014/main" id="{9097AEB3-FA94-2124-AB09-FC933C6C47FB}"/>
              </a:ext>
            </a:extLst>
          </p:cNvPr>
          <p:cNvSpPr txBox="1">
            <a:spLocks/>
          </p:cNvSpPr>
          <p:nvPr/>
        </p:nvSpPr>
        <p:spPr>
          <a:xfrm>
            <a:off x="5797955" y="4042756"/>
            <a:ext cx="3505200" cy="62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Bef>
                <a:spcPts val="1600"/>
              </a:spcBef>
              <a:spcAft>
                <a:spcPts val="1600"/>
              </a:spcAft>
            </a:pP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394829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87BDD-D794-B391-FFD1-C76A4384A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6C3E0-B949-DA6A-70EB-DE06B8476BDA}"/>
              </a:ext>
            </a:extLst>
          </p:cNvPr>
          <p:cNvSpPr txBox="1"/>
          <p:nvPr/>
        </p:nvSpPr>
        <p:spPr>
          <a:xfrm>
            <a:off x="214746" y="1801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5" name="Google Shape;1211;p43">
            <a:extLst>
              <a:ext uri="{FF2B5EF4-FFF2-40B4-BE49-F238E27FC236}">
                <a16:creationId xmlns:a16="http://schemas.microsoft.com/office/drawing/2014/main" id="{F41B1A74-AA0A-54BF-8AF4-E85E015ED71D}"/>
              </a:ext>
            </a:extLst>
          </p:cNvPr>
          <p:cNvSpPr txBox="1">
            <a:spLocks/>
          </p:cNvSpPr>
          <p:nvPr/>
        </p:nvSpPr>
        <p:spPr>
          <a:xfrm>
            <a:off x="117764" y="734107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03E30-2931-2109-D71B-C961B6BE14EC}"/>
                  </a:ext>
                </a:extLst>
              </p:cNvPr>
              <p:cNvSpPr txBox="1"/>
              <p:nvPr/>
            </p:nvSpPr>
            <p:spPr>
              <a:xfrm>
                <a:off x="3969328" y="2140313"/>
                <a:ext cx="1634835" cy="1226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𝐼𝑏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&amp;1,5&lt;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1&lt;3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&lt;0,75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1&gt;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2≥3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03E30-2931-2109-D71B-C961B6BE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28" y="2140313"/>
                <a:ext cx="1634835" cy="1226746"/>
              </a:xfrm>
              <a:prstGeom prst="rect">
                <a:avLst/>
              </a:prstGeom>
              <a:blipFill>
                <a:blip r:embed="rId2"/>
                <a:stretch>
                  <a:fillRect r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D2B43-F87A-B278-03D0-1F3C27456314}"/>
                  </a:ext>
                </a:extLst>
              </p:cNvPr>
              <p:cNvSpPr txBox="1"/>
              <p:nvPr/>
            </p:nvSpPr>
            <p:spPr>
              <a:xfrm>
                <a:off x="6341920" y="2033059"/>
                <a:ext cx="2500744" cy="1483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𝐼𝐼𝑒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&amp;0,75&lt;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1&lt;1,5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&amp;1&lt;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=0,75;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2=1,5</m:t>
                              </m:r>
                            </m:e>
                            <m:e>
                              <m:r>
                                <a:rPr lang="en-US" sz="1500" i="0" smtClean="0">
                                  <a:latin typeface="Cambria Math" panose="02040503050406030204" pitchFamily="18" charset="0"/>
                                </a:rPr>
                                <m:t>&amp;.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D2B43-F87A-B278-03D0-1F3C2745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20" y="2033059"/>
                <a:ext cx="2500744" cy="1483483"/>
              </a:xfrm>
              <a:prstGeom prst="rect">
                <a:avLst/>
              </a:prstGeom>
              <a:blipFill>
                <a:blip r:embed="rId3"/>
                <a:stretch>
                  <a:fillRect r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9D613C-80C7-7FF0-187C-4A845A7A0278}"/>
                  </a:ext>
                </a:extLst>
              </p:cNvPr>
              <p:cNvSpPr txBox="1"/>
              <p:nvPr/>
            </p:nvSpPr>
            <p:spPr>
              <a:xfrm>
                <a:off x="3904387" y="3407078"/>
                <a:ext cx="2306782" cy="1298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𝐼𝐼𝑓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&amp;1&lt;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1≤1,5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&amp;0,75&lt;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2=1,5;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9D613C-80C7-7FF0-187C-4A845A7A0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87" y="3407078"/>
                <a:ext cx="2306782" cy="1298304"/>
              </a:xfrm>
              <a:prstGeom prst="rect">
                <a:avLst/>
              </a:prstGeom>
              <a:blipFill>
                <a:blip r:embed="rId4"/>
                <a:stretch>
                  <a:fillRect r="-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117E2-F36C-E8EB-F726-B4FCE7C60B9E}"/>
                  </a:ext>
                </a:extLst>
              </p:cNvPr>
              <p:cNvSpPr txBox="1"/>
              <p:nvPr/>
            </p:nvSpPr>
            <p:spPr>
              <a:xfrm>
                <a:off x="6211169" y="3418130"/>
                <a:ext cx="1757797" cy="1239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𝐼𝐼𝐼𝑏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1&lt;1,5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&amp;1,5≤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2&lt;3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&lt;0,75</m:t>
                              </m:r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5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117E2-F36C-E8EB-F726-B4FCE7C6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169" y="3418130"/>
                <a:ext cx="1757797" cy="1239442"/>
              </a:xfrm>
              <a:prstGeom prst="rect">
                <a:avLst/>
              </a:prstGeom>
              <a:blipFill>
                <a:blip r:embed="rId5"/>
                <a:stretch>
                  <a:fillRect r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1211;p43">
                <a:extLst>
                  <a:ext uri="{FF2B5EF4-FFF2-40B4-BE49-F238E27FC236}">
                    <a16:creationId xmlns:a16="http://schemas.microsoft.com/office/drawing/2014/main" id="{4B56A8D9-0379-965C-3576-A910AF715A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578" y="1260631"/>
                <a:ext cx="3998767" cy="14931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hóm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tác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Liu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cộng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sự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đã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đề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bốn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việc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bao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gồm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sz="15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Google Shape;1211;p43">
                <a:extLst>
                  <a:ext uri="{FF2B5EF4-FFF2-40B4-BE49-F238E27FC236}">
                    <a16:creationId xmlns:a16="http://schemas.microsoft.com/office/drawing/2014/main" id="{4B56A8D9-0379-965C-3576-A910AF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8" y="1260631"/>
                <a:ext cx="3998767" cy="1493150"/>
              </a:xfrm>
              <a:prstGeom prst="rect">
                <a:avLst/>
              </a:prstGeom>
              <a:blipFill>
                <a:blip r:embed="rId6"/>
                <a:stretch>
                  <a:fillRect l="-610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A04B9-23E6-EEFD-FF5D-48F3E0A124DF}"/>
                  </a:ext>
                </a:extLst>
              </p:cNvPr>
              <p:cNvSpPr txBox="1"/>
              <p:nvPr/>
            </p:nvSpPr>
            <p:spPr>
              <a:xfrm>
                <a:off x="319513" y="2465648"/>
                <a:ext cx="775855" cy="523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5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A04B9-23E6-EEFD-FF5D-48F3E0A1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3" y="2465648"/>
                <a:ext cx="775855" cy="523028"/>
              </a:xfrm>
              <a:prstGeom prst="rect">
                <a:avLst/>
              </a:prstGeom>
              <a:blipFill>
                <a:blip r:embed="rId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234C5-FC15-B3B0-0A86-4E719CF2A692}"/>
                  </a:ext>
                </a:extLst>
              </p:cNvPr>
              <p:cNvSpPr txBox="1"/>
              <p:nvPr/>
            </p:nvSpPr>
            <p:spPr>
              <a:xfrm>
                <a:off x="1208809" y="2442802"/>
                <a:ext cx="772821" cy="529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5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234C5-FC15-B3B0-0A86-4E719CF2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09" y="2442802"/>
                <a:ext cx="772821" cy="529119"/>
              </a:xfrm>
              <a:prstGeom prst="rect">
                <a:avLst/>
              </a:prstGeom>
              <a:blipFill>
                <a:blip r:embed="rId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9BC95-0EA1-69E6-7D85-6BFC08CD072A}"/>
                  </a:ext>
                </a:extLst>
              </p:cNvPr>
              <p:cNvSpPr txBox="1"/>
              <p:nvPr/>
            </p:nvSpPr>
            <p:spPr>
              <a:xfrm>
                <a:off x="264021" y="3148217"/>
                <a:ext cx="1368481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15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9BC95-0EA1-69E6-7D85-6BFC08CD0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21" y="3148217"/>
                <a:ext cx="1368481" cy="323165"/>
              </a:xfrm>
              <a:prstGeom prst="rect">
                <a:avLst/>
              </a:prstGeom>
              <a:blipFill>
                <a:blip r:embed="rId9"/>
                <a:stretch>
                  <a:fillRect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FF1E-0460-7F9C-D7BA-4B6C7A82914F}"/>
                  </a:ext>
                </a:extLst>
              </p:cNvPr>
              <p:cNvSpPr txBox="1"/>
              <p:nvPr/>
            </p:nvSpPr>
            <p:spPr>
              <a:xfrm>
                <a:off x="2150271" y="2448893"/>
                <a:ext cx="825208" cy="523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5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FF1E-0460-7F9C-D7BA-4B6C7A82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271" y="2448893"/>
                <a:ext cx="825208" cy="523028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06F45-AF50-EDA4-572B-2198D12DF0B0}"/>
                  </a:ext>
                </a:extLst>
              </p:cNvPr>
              <p:cNvSpPr txBox="1"/>
              <p:nvPr/>
            </p:nvSpPr>
            <p:spPr>
              <a:xfrm>
                <a:off x="1655532" y="3040494"/>
                <a:ext cx="1634835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5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06F45-AF50-EDA4-572B-2198D12D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532" y="3040494"/>
                <a:ext cx="1634835" cy="5386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01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3AEAA-E526-AF2B-C1D7-4A00136B9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/>
              <a:t>8</a:t>
            </a:fld>
            <a:endParaRPr lang="en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04E69-54AE-2D06-3186-0B003DDD242D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7" name="Google Shape;1211;p43">
            <a:extLst>
              <a:ext uri="{FF2B5EF4-FFF2-40B4-BE49-F238E27FC236}">
                <a16:creationId xmlns:a16="http://schemas.microsoft.com/office/drawing/2014/main" id="{730700C3-A1FF-021C-5BDE-E88EF47CEA22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211;p43">
                <a:extLst>
                  <a:ext uri="{FF2B5EF4-FFF2-40B4-BE49-F238E27FC236}">
                    <a16:creationId xmlns:a16="http://schemas.microsoft.com/office/drawing/2014/main" id="{DCD9F52D-86BA-1927-B07B-6D422C5CC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772" y="1179700"/>
                <a:ext cx="5321011" cy="119855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kích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thước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cầu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ngoại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tiếp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trùng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trụ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Google Shape;1211;p43">
                <a:extLst>
                  <a:ext uri="{FF2B5EF4-FFF2-40B4-BE49-F238E27FC236}">
                    <a16:creationId xmlns:a16="http://schemas.microsoft.com/office/drawing/2014/main" id="{DCD9F52D-86BA-1927-B07B-6D422C5CC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" y="1179700"/>
                <a:ext cx="5321011" cy="1198551"/>
              </a:xfrm>
              <a:prstGeom prst="rect">
                <a:avLst/>
              </a:prstGeom>
              <a:blipFill>
                <a:blip r:embed="rId2"/>
                <a:stretch>
                  <a:fillRect l="-115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3DFE3D3-422E-EBBA-0D89-1F48F4A08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55" y="583775"/>
            <a:ext cx="2611226" cy="1853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58C82-6ECB-9B8A-4DC7-309E7A502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88" y="2571750"/>
            <a:ext cx="260096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492ED-394E-753F-7C71-5F8C4148A41C}"/>
                  </a:ext>
                </a:extLst>
              </p:cNvPr>
              <p:cNvSpPr txBox="1"/>
              <p:nvPr/>
            </p:nvSpPr>
            <p:spPr>
              <a:xfrm>
                <a:off x="414774" y="1878819"/>
                <a:ext cx="3838574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Bán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ngoại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tiếp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 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492ED-394E-753F-7C71-5F8C4148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4" y="1878819"/>
                <a:ext cx="3838574" cy="530723"/>
              </a:xfrm>
              <a:prstGeom prst="rect">
                <a:avLst/>
              </a:prstGeom>
              <a:blipFill>
                <a:blip r:embed="rId5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2F8234-0064-ABF3-7880-B24C5C827DE2}"/>
                  </a:ext>
                </a:extLst>
              </p:cNvPr>
              <p:cNvSpPr txBox="1"/>
              <p:nvPr/>
            </p:nvSpPr>
            <p:spPr>
              <a:xfrm>
                <a:off x="414774" y="2293791"/>
                <a:ext cx="2560262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𝐷: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2F8234-0064-ABF3-7880-B24C5C827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4" y="2293791"/>
                <a:ext cx="2560262" cy="428131"/>
              </a:xfrm>
              <a:prstGeom prst="rect">
                <a:avLst/>
              </a:prstGeom>
              <a:blipFill>
                <a:blip r:embed="rId6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327DE3-2B2D-7A49-3B00-12D213D7A400}"/>
                  </a:ext>
                </a:extLst>
              </p:cNvPr>
              <p:cNvSpPr txBox="1"/>
              <p:nvPr/>
            </p:nvSpPr>
            <p:spPr>
              <a:xfrm>
                <a:off x="414773" y="2676997"/>
                <a:ext cx="48222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còn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lại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327DE3-2B2D-7A49-3B00-12D213D7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3" y="2676997"/>
                <a:ext cx="4822247" cy="307777"/>
              </a:xfrm>
              <a:prstGeom prst="rect">
                <a:avLst/>
              </a:prstGeom>
              <a:blipFill>
                <a:blip r:embed="rId7"/>
                <a:stretch>
                  <a:fillRect l="-1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75C573-99A3-AE30-359F-C1F30D925B98}"/>
                  </a:ext>
                </a:extLst>
              </p:cNvPr>
              <p:cNvSpPr txBox="1"/>
              <p:nvPr/>
            </p:nvSpPr>
            <p:spPr>
              <a:xfrm>
                <a:off x="414772" y="2943779"/>
                <a:ext cx="2458535" cy="40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𝑧</a:t>
                </a:r>
                <a:r>
                  <a:rPr lang="en-US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75C573-99A3-AE30-359F-C1F30D925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" y="2943779"/>
                <a:ext cx="2458535" cy="401457"/>
              </a:xfrm>
              <a:prstGeom prst="rect">
                <a:avLst/>
              </a:prstGeom>
              <a:blipFill>
                <a:blip r:embed="rId8"/>
                <a:stretch>
                  <a:fillRect l="-248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24435E-2E37-ABD9-4ED6-522F0159F570}"/>
                  </a:ext>
                </a:extLst>
              </p:cNvPr>
              <p:cNvSpPr txBox="1"/>
              <p:nvPr/>
            </p:nvSpPr>
            <p:spPr>
              <a:xfrm>
                <a:off x="414772" y="3234492"/>
                <a:ext cx="3187410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  <m:r>
                      <a:rPr lang="en-US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m:rPr>
                        <m:nor/>
                      </m:rPr>
                      <a:rPr lang="en-US" i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24435E-2E37-ABD9-4ED6-522F0159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" y="3234492"/>
                <a:ext cx="3187410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6717E-9FDE-2963-016A-9291D284AC8F}"/>
                  </a:ext>
                </a:extLst>
              </p:cNvPr>
              <p:cNvSpPr txBox="1"/>
              <p:nvPr/>
            </p:nvSpPr>
            <p:spPr>
              <a:xfrm>
                <a:off x="414772" y="3700059"/>
                <a:ext cx="4593647" cy="307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z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điểm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iv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nằm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z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6717E-9FDE-2963-016A-9291D284A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" y="3700059"/>
                <a:ext cx="4593647" cy="307392"/>
              </a:xfrm>
              <a:prstGeom prst="rect">
                <a:avLst/>
              </a:prstGeom>
              <a:blipFill>
                <a:blip r:embed="rId10"/>
                <a:stretch>
                  <a:fillRect l="-13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AE668DC-384A-8613-9C92-4B336A928ADB}"/>
              </a:ext>
            </a:extLst>
          </p:cNvPr>
          <p:cNvSpPr txBox="1"/>
          <p:nvPr/>
        </p:nvSpPr>
        <p:spPr>
          <a:xfrm>
            <a:off x="-48200" y="3991998"/>
            <a:ext cx="6018541" cy="70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≤ </a:t>
            </a:r>
            <a:r>
              <a:rPr lang="en-US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gá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8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83A89-4571-F3CF-CA13-9FA9FFBD4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smtClean="0"/>
              <a:t>9</a:t>
            </a:fld>
            <a:endParaRPr lang="en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435E7-088B-E5CF-1504-33F414C46E29}"/>
              </a:ext>
            </a:extLst>
          </p:cNvPr>
          <p:cNvSpPr txBox="1"/>
          <p:nvPr/>
        </p:nvSpPr>
        <p:spPr>
          <a:xfrm>
            <a:off x="360217" y="19198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9EAE17F0-3B2C-F904-7ED2-362322B79679}"/>
              </a:ext>
            </a:extLst>
          </p:cNvPr>
          <p:cNvSpPr txBox="1">
            <a:spLocks/>
          </p:cNvSpPr>
          <p:nvPr/>
        </p:nvSpPr>
        <p:spPr>
          <a:xfrm>
            <a:off x="265315" y="662376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EC709E-19BB-F329-8A54-F251BA79598E}"/>
                  </a:ext>
                </a:extLst>
              </p:cNvPr>
              <p:cNvSpPr txBox="1"/>
              <p:nvPr/>
            </p:nvSpPr>
            <p:spPr>
              <a:xfrm>
                <a:off x="360217" y="1086487"/>
                <a:ext cx="5455227" cy="743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2,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Phương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EC709E-19BB-F329-8A54-F251BA795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086487"/>
                <a:ext cx="5455227" cy="743345"/>
              </a:xfrm>
              <a:prstGeom prst="rect">
                <a:avLst/>
              </a:prstGeom>
              <a:blipFill>
                <a:blip r:embed="rId2"/>
                <a:stretch>
                  <a:fillRect l="-335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996A4-BFB7-5961-B1D8-36F6A3726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45" y="1064787"/>
            <a:ext cx="3200400" cy="25584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C9CBF-A65D-7C3C-D2B8-89ED47711BB0}"/>
                  </a:ext>
                </a:extLst>
              </p:cNvPr>
              <p:cNvSpPr txBox="1"/>
              <p:nvPr/>
            </p:nvSpPr>
            <p:spPr>
              <a:xfrm>
                <a:off x="-99823" y="1826284"/>
                <a:ext cx="4671823" cy="452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iá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 : 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C9CBF-A65D-7C3C-D2B8-89ED4771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823" y="1826284"/>
                <a:ext cx="4671823" cy="452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224AF-4469-EE76-D480-435AAED3A4B2}"/>
                  </a:ext>
                </a:extLst>
              </p:cNvPr>
              <p:cNvSpPr txBox="1"/>
              <p:nvPr/>
            </p:nvSpPr>
            <p:spPr>
              <a:xfrm>
                <a:off x="360217" y="2287347"/>
                <a:ext cx="510539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5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5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224AF-4469-EE76-D480-435AAED3A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2287347"/>
                <a:ext cx="5105399" cy="553998"/>
              </a:xfrm>
              <a:prstGeom prst="rect">
                <a:avLst/>
              </a:prstGeom>
              <a:blipFill>
                <a:blip r:embed="rId5"/>
                <a:stretch>
                  <a:fillRect l="-35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C5E61-75B0-FACE-DB3C-8D357F675BFE}"/>
                  </a:ext>
                </a:extLst>
              </p:cNvPr>
              <p:cNvSpPr txBox="1"/>
              <p:nvPr/>
            </p:nvSpPr>
            <p:spPr>
              <a:xfrm>
                <a:off x="360217" y="2672856"/>
                <a:ext cx="1440873" cy="57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L – </a:t>
                </a:r>
                <a:r>
                  <a:rPr lang="en-US" sz="15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endParaRPr lang="en-US" sz="15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C5E61-75B0-FACE-DB3C-8D357F67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2672856"/>
                <a:ext cx="1440873" cy="571760"/>
              </a:xfrm>
              <a:prstGeom prst="rect">
                <a:avLst/>
              </a:prstGeom>
              <a:blipFill>
                <a:blip r:embed="rId6"/>
                <a:stretch>
                  <a:fillRect l="-1271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23F85-D6E0-E651-3201-EA2B2ED73FB7}"/>
                  </a:ext>
                </a:extLst>
              </p:cNvPr>
              <p:cNvSpPr txBox="1"/>
              <p:nvPr/>
            </p:nvSpPr>
            <p:spPr>
              <a:xfrm>
                <a:off x="-116725" y="3471801"/>
                <a:ext cx="5757256" cy="326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iều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kiện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𝑙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gần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ưu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23F85-D6E0-E651-3201-EA2B2ED7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725" y="3471801"/>
                <a:ext cx="5757256" cy="326884"/>
              </a:xfrm>
              <a:prstGeom prst="rect">
                <a:avLst/>
              </a:prstGeom>
              <a:blipFill>
                <a:blip r:embed="rId7"/>
                <a:stretch>
                  <a:fillRect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C943F1-D573-FBAE-292B-BF63E545C34C}"/>
                  </a:ext>
                </a:extLst>
              </p:cNvPr>
              <p:cNvSpPr txBox="1"/>
              <p:nvPr/>
            </p:nvSpPr>
            <p:spPr>
              <a:xfrm>
                <a:off x="360217" y="3003861"/>
                <a:ext cx="3068782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5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5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5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500" i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5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5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5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C943F1-D573-FBAE-292B-BF63E545C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3003861"/>
                <a:ext cx="3068782" cy="371833"/>
              </a:xfrm>
              <a:prstGeom prst="rect">
                <a:avLst/>
              </a:prstGeom>
              <a:blipFill>
                <a:blip r:embed="rId8"/>
                <a:stretch>
                  <a:fillRect l="-59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B7C3DD-64D4-0264-3DAB-79711062BB94}"/>
                  </a:ext>
                </a:extLst>
              </p:cNvPr>
              <p:cNvSpPr txBox="1"/>
              <p:nvPr/>
            </p:nvSpPr>
            <p:spPr>
              <a:xfrm>
                <a:off x="-99823" y="3785718"/>
                <a:ext cx="9115667" cy="1089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hoạt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bán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 cm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chiều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 = 15 cm. Qua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thử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nhóm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luận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 = 28,57 cm 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≈30 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5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48,57 cm 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≈50 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B7C3DD-64D4-0264-3DAB-79711062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823" y="3785718"/>
                <a:ext cx="9115667" cy="1089594"/>
              </a:xfrm>
              <a:prstGeom prst="rect">
                <a:avLst/>
              </a:prstGeom>
              <a:blipFill>
                <a:blip r:embed="rId9"/>
                <a:stretch>
                  <a:fillRect r="-268" b="-5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781578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1862</Words>
  <Application>Microsoft Office PowerPoint</Application>
  <PresentationFormat>On-screen Show (16:9)</PresentationFormat>
  <Paragraphs>242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Cambria Math</vt:lpstr>
      <vt:lpstr>Bebas Neue</vt:lpstr>
      <vt:lpstr>Didact Gothic</vt:lpstr>
      <vt:lpstr>Times New Roman</vt:lpstr>
      <vt:lpstr>Calibri</vt:lpstr>
      <vt:lpstr>Arial</vt:lpstr>
      <vt:lpstr>Do Hyeon</vt:lpstr>
      <vt:lpstr>Wingdings</vt:lpstr>
      <vt:lpstr>Kawaii Robots Pitch Deck by Slidesgo</vt:lpstr>
      <vt:lpstr>PowerPoint Presentation</vt:lpstr>
      <vt:lpstr>TỔNG QUAN</vt:lpstr>
      <vt:lpstr>TỔNG QUAN</vt:lpstr>
      <vt:lpstr>TỔNG QUAN</vt:lpstr>
      <vt:lpstr>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HƯỚNG PHÁT TRIỂN</vt:lpstr>
      <vt:lpstr>XIN 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bui quy</cp:lastModifiedBy>
  <cp:revision>31</cp:revision>
  <dcterms:modified xsi:type="dcterms:W3CDTF">2023-02-02T17:28:18Z</dcterms:modified>
</cp:coreProperties>
</file>